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96952"/>
          </a:xfrm>
        </p:spPr>
        <p:txBody>
          <a:bodyPr/>
          <a:lstStyle/>
          <a:p>
            <a:r>
              <a:rPr lang="uk-UA" dirty="0" smtClean="0"/>
              <a:t>Портфоліо шкільного бібліотекаря </a:t>
            </a:r>
            <a:br>
              <a:rPr lang="uk-UA" dirty="0" smtClean="0"/>
            </a:br>
            <a:r>
              <a:rPr lang="uk-UA" dirty="0" smtClean="0"/>
              <a:t>Берегівської ЗОШ№5</a:t>
            </a:r>
            <a:br>
              <a:rPr lang="uk-UA" dirty="0" smtClean="0"/>
            </a:br>
            <a:r>
              <a:rPr lang="uk-UA" dirty="0" smtClean="0"/>
              <a:t>Торпої Ірини Василівної</a:t>
            </a:r>
            <a:endParaRPr lang="ru-RU" dirty="0"/>
          </a:p>
        </p:txBody>
      </p:sp>
      <p:pic>
        <p:nvPicPr>
          <p:cNvPr id="1026" name="Picture 2" descr="C:\Documents and Settings\Admin\Рабочий стол\фотки\DSCN28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92" y="2852936"/>
            <a:ext cx="5544616" cy="400506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з активом:</a:t>
            </a:r>
            <a:br>
              <a:rPr lang="uk-UA" dirty="0" smtClean="0"/>
            </a:br>
            <a:r>
              <a:rPr lang="uk-UA" dirty="0" smtClean="0"/>
              <a:t>Разом з бібліотечним активом ведеться постійна робота зі збереженням художньої та навчальної літератури</a:t>
            </a:r>
            <a:endParaRPr lang="ru-RU" dirty="0"/>
          </a:p>
        </p:txBody>
      </p:sp>
      <p:pic>
        <p:nvPicPr>
          <p:cNvPr id="3" name="Рисунок 2" descr="DSCN28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924944"/>
            <a:ext cx="5760640" cy="393305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8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0888"/>
            <a:ext cx="5580112" cy="4176464"/>
          </a:xfrm>
          <a:prstGeom prst="rect">
            <a:avLst/>
          </a:prstGeom>
        </p:spPr>
      </p:pic>
      <p:pic>
        <p:nvPicPr>
          <p:cNvPr id="3" name="Рисунок 2" descr="DSCN2821.JPG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53" y="0"/>
            <a:ext cx="5580112" cy="417646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 дня народження Тараса Григоровича Шевченка оформлена книжкова виставка на тему : “ Великий син великого </a:t>
            </a:r>
            <a:r>
              <a:rPr lang="uk-UA" sz="3200" dirty="0" err="1" smtClean="0"/>
              <a:t>народу”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3" name="Рисунок 2" descr="DSCN28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676" y="2348880"/>
            <a:ext cx="5832648" cy="45091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Учні-читачі знайомляться з творами Шевченка Т.Г.</a:t>
            </a:r>
            <a:endParaRPr lang="ru-RU" dirty="0"/>
          </a:p>
        </p:txBody>
      </p:sp>
      <p:pic>
        <p:nvPicPr>
          <p:cNvPr id="3" name="Рисунок 2" descr="DSCN28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7669"/>
            <a:ext cx="4574212" cy="3449563"/>
          </a:xfrm>
          <a:prstGeom prst="rect">
            <a:avLst/>
          </a:prstGeom>
        </p:spPr>
      </p:pic>
      <p:pic>
        <p:nvPicPr>
          <p:cNvPr id="4" name="Рисунок 3" descr="DSCN28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377" y="2053380"/>
            <a:ext cx="4982167" cy="346385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N28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2816"/>
            <a:ext cx="4355976" cy="4032448"/>
          </a:xfrm>
          <a:prstGeom prst="rect">
            <a:avLst/>
          </a:prstGeom>
        </p:spPr>
      </p:pic>
      <p:pic>
        <p:nvPicPr>
          <p:cNvPr id="6" name="Рисунок 5" descr="DSCN28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772816"/>
            <a:ext cx="4860032" cy="40324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Оформлення щоденника </a:t>
            </a:r>
            <a:r>
              <a:rPr lang="uk-UA" dirty="0" smtClean="0"/>
              <a:t>– читача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Рисунок 2" descr="DSCN28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388765"/>
            <a:ext cx="7092280" cy="544522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Конкурс:</a:t>
            </a:r>
            <a:br>
              <a:rPr lang="uk-UA" dirty="0" smtClean="0"/>
            </a:br>
            <a:r>
              <a:rPr lang="uk-UA" dirty="0" smtClean="0"/>
              <a:t>“ Найкращий читач - України 2014”</a:t>
            </a:r>
            <a:endParaRPr lang="ru-RU" dirty="0"/>
          </a:p>
        </p:txBody>
      </p:sp>
      <p:pic>
        <p:nvPicPr>
          <p:cNvPr id="3" name="Рисунок 2" descr="DSCN28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4"/>
            <a:ext cx="4716016" cy="3645024"/>
          </a:xfrm>
          <a:prstGeom prst="rect">
            <a:avLst/>
          </a:prstGeom>
        </p:spPr>
      </p:pic>
      <p:pic>
        <p:nvPicPr>
          <p:cNvPr id="4" name="Рисунок 3" descr="DSCN28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04864"/>
            <a:ext cx="4427984" cy="36450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Книжкові виставки</a:t>
            </a:r>
            <a:endParaRPr lang="ru-RU" dirty="0"/>
          </a:p>
        </p:txBody>
      </p:sp>
      <p:pic>
        <p:nvPicPr>
          <p:cNvPr id="3" name="Рисунок 2" descr="DSCN28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5004048" cy="5589240"/>
          </a:xfrm>
          <a:prstGeom prst="rect">
            <a:avLst/>
          </a:prstGeom>
        </p:spPr>
      </p:pic>
      <p:pic>
        <p:nvPicPr>
          <p:cNvPr id="6" name="Рисунок 5" descr="DSCN28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268760"/>
            <a:ext cx="4211960" cy="558924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8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pic>
        <p:nvPicPr>
          <p:cNvPr id="3" name="Рисунок 2" descr="DSCN28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foto_svyato_knig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215008"/>
          </a:xfrm>
        </p:spPr>
        <p:txBody>
          <a:bodyPr>
            <a:noAutofit/>
          </a:bodyPr>
          <a:lstStyle/>
          <a:p>
            <a:r>
              <a:rPr lang="uk-UA" sz="3600" dirty="0" smtClean="0"/>
              <a:t>Проблемне питання – спільна робота шкільної бібліотеки та педагогічного колективу школи з вивчення та забезпечення інформаційних потреб учнів 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Професійне кредо:</a:t>
            </a:r>
            <a:br>
              <a:rPr lang="uk-UA" sz="3600" dirty="0" smtClean="0"/>
            </a:br>
            <a:r>
              <a:rPr lang="uk-UA" sz="3600" dirty="0" smtClean="0"/>
              <a:t>“Людина – це підсумок прочитаного”.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Свято книги (6-А клас)</a:t>
            </a:r>
            <a:endParaRPr lang="ru-RU" dirty="0"/>
          </a:p>
        </p:txBody>
      </p:sp>
      <p:pic>
        <p:nvPicPr>
          <p:cNvPr id="1026" name="Picture 2" descr="C:\Documents and Settings\Admin\Рабочий стол\foto_svyato_knig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556792"/>
            <a:ext cx="66967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Рабочий стол\foto_svyato_knig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08720"/>
            <a:ext cx="698477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C:\Documents and Settings\Admin\Рабочий стол\svyato_knigi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258447" cy="53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Конкурс віршів Т.Г.Шевченка</a:t>
            </a:r>
            <a:endParaRPr lang="ru-RU" dirty="0"/>
          </a:p>
        </p:txBody>
      </p:sp>
      <p:pic>
        <p:nvPicPr>
          <p:cNvPr id="35843" name="Picture 3" descr="C:\Documents and Settings\Admin\Рабочий стол\sam_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05678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Огляд природничої літератури</a:t>
            </a:r>
            <a:endParaRPr lang="ru-RU" dirty="0"/>
          </a:p>
        </p:txBody>
      </p:sp>
      <p:pic>
        <p:nvPicPr>
          <p:cNvPr id="4" name="Рисунок 3" descr="C:\Documents and Settings\Admin\Рабочий стол\IMG_20170411_104232_HD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41376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Рабочий стол\IMG_20170411_104140_HD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Documents and Settings\Admin\Рабочий стол\IMG_20170411_104206_HD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uk-UA" dirty="0" smtClean="0"/>
              <a:t>Завдання шкільної бібліотеки на навчальний рік.</a:t>
            </a:r>
            <a:br>
              <a:rPr lang="uk-UA" dirty="0" smtClean="0"/>
            </a:br>
            <a:r>
              <a:rPr lang="uk-UA" dirty="0" smtClean="0"/>
              <a:t>Основне завдання шкільної бібліотеки привити дитині любов до книги</a:t>
            </a:r>
            <a:r>
              <a:rPr lang="en-US" dirty="0" smtClean="0"/>
              <a:t>,</a:t>
            </a:r>
            <a:r>
              <a:rPr lang="uk-UA" dirty="0" smtClean="0"/>
              <a:t> навчити учнів-читачів користуватися бібліотекою</a:t>
            </a:r>
            <a:r>
              <a:rPr lang="en-US" dirty="0" smtClean="0"/>
              <a:t>,</a:t>
            </a:r>
            <a:r>
              <a:rPr lang="uk-UA" dirty="0" smtClean="0"/>
              <a:t> її фондами.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769152" cy="3744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/>
              <a:t>Стислі біографічні відомості:</a:t>
            </a:r>
            <a:br>
              <a:rPr lang="uk-UA" sz="40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Стаж роботи - 39 років;</a:t>
            </a:r>
            <a:br>
              <a:rPr lang="uk-UA" sz="3600" dirty="0" smtClean="0"/>
            </a:br>
            <a:r>
              <a:rPr lang="uk-UA" sz="3600" dirty="0" smtClean="0"/>
              <a:t>В даній школі працює з 1999р.</a:t>
            </a:r>
            <a:br>
              <a:rPr lang="uk-UA" sz="3600" dirty="0" smtClean="0"/>
            </a:br>
            <a:r>
              <a:rPr lang="uk-UA" sz="3600" dirty="0" smtClean="0"/>
              <a:t>Посада</a:t>
            </a:r>
            <a:r>
              <a:rPr lang="en-US" sz="3600" dirty="0" smtClean="0"/>
              <a:t>,</a:t>
            </a:r>
            <a:r>
              <a:rPr lang="uk-UA" sz="3600" dirty="0" smtClean="0"/>
              <a:t> школа – провідний бібліотекар ЗОШ І-ІІІ ст.№5</a:t>
            </a:r>
            <a:r>
              <a:rPr lang="en-US" sz="3600" dirty="0" smtClean="0"/>
              <a:t>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Курсова перепідготовка 2013р</a:t>
            </a:r>
            <a:r>
              <a:rPr lang="en-US" sz="3600" dirty="0" smtClean="0"/>
              <a:t>.,</a:t>
            </a:r>
            <a:r>
              <a:rPr lang="uk-UA" sz="3600" dirty="0" smtClean="0"/>
              <a:t>ЗІППО м. Ужгород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2150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Основні показники роботи шкільної бібліотеки. </a:t>
            </a:r>
            <a:br>
              <a:rPr lang="uk-UA" dirty="0" smtClean="0"/>
            </a:br>
            <a:r>
              <a:rPr lang="uk-UA" dirty="0" smtClean="0"/>
              <a:t>Фонд – 11.551;</a:t>
            </a:r>
            <a:br>
              <a:rPr lang="uk-UA" dirty="0" smtClean="0"/>
            </a:br>
            <a:r>
              <a:rPr lang="uk-UA" dirty="0" smtClean="0"/>
              <a:t>Художня література – 4.021;</a:t>
            </a:r>
            <a:br>
              <a:rPr lang="uk-UA" dirty="0" smtClean="0"/>
            </a:br>
            <a:r>
              <a:rPr lang="uk-UA" dirty="0" smtClean="0"/>
              <a:t>Підручники – 7530;</a:t>
            </a:r>
            <a:br>
              <a:rPr lang="uk-UA" dirty="0" smtClean="0"/>
            </a:br>
            <a:r>
              <a:rPr lang="uk-UA" dirty="0" smtClean="0"/>
              <a:t>Читачів – 460.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64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Бібліотека працює за такими напрямами:</a:t>
            </a:r>
            <a:br>
              <a:rPr lang="uk-UA" dirty="0" smtClean="0"/>
            </a:br>
            <a:r>
              <a:rPr lang="uk-UA" sz="2700" dirty="0" smtClean="0"/>
              <a:t>- Надання допомоги учням і педагогам у забезпеченні їхніх інформаційних потреб.</a:t>
            </a:r>
            <a:br>
              <a:rPr lang="uk-UA" sz="2700" dirty="0" smtClean="0"/>
            </a:br>
            <a:r>
              <a:rPr lang="uk-UA" sz="2700" dirty="0" smtClean="0"/>
              <a:t>- Систематично інформувати учителів про надходження нової літератури.</a:t>
            </a:r>
            <a:br>
              <a:rPr lang="uk-UA" sz="2700" dirty="0" smtClean="0"/>
            </a:br>
            <a:r>
              <a:rPr lang="uk-UA" sz="2700" dirty="0" smtClean="0"/>
              <a:t>- Надавати допомогу учителям  проведенні масових заходів.</a:t>
            </a:r>
            <a:br>
              <a:rPr lang="uk-UA" sz="2700" dirty="0" smtClean="0"/>
            </a:br>
            <a:r>
              <a:rPr lang="uk-UA" sz="2700" dirty="0" smtClean="0"/>
              <a:t>- Оформлення книжкових виставок та тематичних полиць.</a:t>
            </a:r>
            <a:br>
              <a:rPr lang="uk-UA" sz="2700" dirty="0" smtClean="0"/>
            </a:br>
            <a:r>
              <a:rPr lang="uk-UA" sz="2700" dirty="0" smtClean="0"/>
              <a:t>- Видача підручників на навчальний рік.</a:t>
            </a:r>
            <a:br>
              <a:rPr lang="uk-UA" sz="2700" dirty="0" smtClean="0"/>
            </a:br>
            <a:r>
              <a:rPr lang="uk-UA" sz="2700" dirty="0" smtClean="0"/>
              <a:t>- Ознайомити учнів з правилами користування бібліотекою.</a:t>
            </a:r>
            <a:br>
              <a:rPr lang="uk-UA" sz="2700" dirty="0" smtClean="0"/>
            </a:br>
            <a:r>
              <a:rPr lang="uk-UA" sz="2700" dirty="0" smtClean="0"/>
              <a:t>- Допомагати учням в оволодінні програмовими знаннями.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 Складати рекомендовані списки </a:t>
            </a:r>
            <a:r>
              <a:rPr lang="ru-RU" sz="2700" dirty="0" err="1" smtClean="0"/>
              <a:t>літератури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	Комп‘ютерні технології в своїй  роботі використовує для:</a:t>
            </a:r>
            <a:br>
              <a:rPr lang="uk-UA" dirty="0" smtClean="0"/>
            </a:br>
            <a:r>
              <a:rPr lang="uk-UA" sz="4000" dirty="0" smtClean="0"/>
              <a:t>- підготовки документації і звітності по роботі;</a:t>
            </a:r>
            <a:br>
              <a:rPr lang="uk-UA" sz="4000" dirty="0" smtClean="0"/>
            </a:br>
            <a:r>
              <a:rPr lang="uk-UA" sz="4000" dirty="0" smtClean="0"/>
              <a:t>- естетичне оформлення бібліотеки</a:t>
            </a:r>
            <a:r>
              <a:rPr lang="en-US" sz="4000" dirty="0" smtClean="0"/>
              <a:t>,</a:t>
            </a:r>
            <a:r>
              <a:rPr lang="uk-UA" sz="4000" dirty="0" smtClean="0"/>
              <a:t> книжкових виставок</a:t>
            </a:r>
            <a:r>
              <a:rPr lang="en-US" sz="4000" dirty="0" smtClean="0"/>
              <a:t>,</a:t>
            </a:r>
            <a:r>
              <a:rPr lang="uk-UA" sz="4000" dirty="0" smtClean="0"/>
              <a:t> тематичних папок;</a:t>
            </a:r>
            <a:br>
              <a:rPr lang="uk-UA" sz="4000" dirty="0" smtClean="0"/>
            </a:br>
            <a:r>
              <a:rPr lang="uk-UA" sz="4000" dirty="0" smtClean="0"/>
              <a:t>- рекомендовані списки літератури</a:t>
            </a:r>
            <a:r>
              <a:rPr lang="en-US" sz="4000" dirty="0" smtClean="0"/>
              <a:t>,</a:t>
            </a:r>
            <a:r>
              <a:rPr lang="uk-UA" sz="4000" dirty="0" smtClean="0"/>
              <a:t>пам‘ятки читачу;</a:t>
            </a:r>
            <a:br>
              <a:rPr lang="uk-UA" sz="4000" dirty="0" smtClean="0"/>
            </a:br>
            <a:r>
              <a:rPr lang="uk-UA" sz="4000" dirty="0" smtClean="0"/>
              <a:t>- введено навчальну та художню літературу.</a:t>
            </a:r>
            <a:endParaRPr lang="ru-RU" sz="4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	Дослідження читацьких інтересів та читацької активності дітей:</a:t>
            </a:r>
            <a:br>
              <a:rPr lang="uk-UA" dirty="0" smtClean="0"/>
            </a:br>
            <a:r>
              <a:rPr lang="uk-UA" dirty="0" smtClean="0"/>
              <a:t>- індивідуальне консультування читачів при виборі книг;</a:t>
            </a:r>
            <a:br>
              <a:rPr lang="uk-UA" dirty="0" smtClean="0"/>
            </a:br>
            <a:r>
              <a:rPr lang="uk-UA" dirty="0" smtClean="0"/>
              <a:t>- рекомендаційні бесіди;</a:t>
            </a:r>
            <a:br>
              <a:rPr lang="uk-UA" dirty="0" smtClean="0"/>
            </a:br>
            <a:r>
              <a:rPr lang="uk-UA" dirty="0" smtClean="0"/>
              <a:t>- бесіди про прочитане;</a:t>
            </a:r>
            <a:br>
              <a:rPr lang="uk-UA" dirty="0" smtClean="0"/>
            </a:br>
            <a:r>
              <a:rPr lang="uk-UA" dirty="0" smtClean="0"/>
              <a:t>- рекомендаційні списки літератури;</a:t>
            </a:r>
            <a:br>
              <a:rPr lang="uk-UA" dirty="0" smtClean="0"/>
            </a:br>
            <a:r>
              <a:rPr lang="uk-UA" dirty="0" smtClean="0"/>
              <a:t>- аналіз читання учнів за читацькими формулярами.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9472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В шкільній бібліотеці ведеться така документація: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- Облік підручників та картотека підручників.</a:t>
            </a:r>
            <a:br>
              <a:rPr lang="uk-UA" sz="3600" dirty="0" smtClean="0"/>
            </a:br>
            <a:r>
              <a:rPr lang="uk-UA" sz="3600" dirty="0" smtClean="0"/>
              <a:t>- Інвентарні книги.</a:t>
            </a:r>
            <a:br>
              <a:rPr lang="uk-UA" sz="3600" dirty="0" smtClean="0"/>
            </a:br>
            <a:r>
              <a:rPr lang="uk-UA" sz="3600" dirty="0" smtClean="0"/>
              <a:t>- Сумарні книги.</a:t>
            </a:r>
            <a:br>
              <a:rPr lang="uk-UA" sz="3600" dirty="0" smtClean="0"/>
            </a:br>
            <a:r>
              <a:rPr lang="uk-UA" sz="3600" dirty="0" smtClean="0"/>
              <a:t>- План роботи.</a:t>
            </a:r>
            <a:br>
              <a:rPr lang="uk-UA" sz="3600" dirty="0" smtClean="0"/>
            </a:br>
            <a:r>
              <a:rPr lang="uk-UA" sz="3600" dirty="0" smtClean="0"/>
              <a:t>- Щоденник роботи.</a:t>
            </a:r>
            <a:br>
              <a:rPr lang="uk-UA" sz="3600" dirty="0" smtClean="0"/>
            </a:br>
            <a:r>
              <a:rPr lang="uk-UA" sz="3600" dirty="0" smtClean="0"/>
              <a:t>- Картотеки.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101</Words>
  <Application>Microsoft Office PowerPoint</Application>
  <PresentationFormat>Екран (4:3)</PresentationFormat>
  <Paragraphs>18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Портфоліо шкільного бібліотекаря  Берегівської ЗОШ№5 Торпої Ірини Василівної</vt:lpstr>
      <vt:lpstr>Проблемне питання – спільна робота шкільної бібліотеки та педагогічного колективу школи з вивчення та забезпечення інформаційних потреб учнів   Професійне кредо: “Людина – це підсумок прочитаного”.</vt:lpstr>
      <vt:lpstr>Завдання шкільної бібліотеки на навчальний рік. Основне завдання шкільної бібліотеки привити дитині любов до книги, навчити учнів-читачів користуватися бібліотекою, її фондами.</vt:lpstr>
      <vt:lpstr>Стислі біографічні відомості:  Стаж роботи - 39 років; В даній школі працює з 1999р. Посада, школа – провідний бібліотекар ЗОШ І-ІІІ ст.№5  Курсова перепідготовка 2013р.,ЗІППО м. Ужгород</vt:lpstr>
      <vt:lpstr>Основні показники роботи шкільної бібліотеки.  Фонд – 11.551; Художня література – 4.021; Підручники – 7530; Читачів – 460.</vt:lpstr>
      <vt:lpstr>Бібліотека працює за такими напрямами: - Надання допомоги учням і педагогам у забезпеченні їхніх інформаційних потреб. - Систематично інформувати учителів про надходження нової літератури. - Надавати допомогу учителям  проведенні масових заходів. - Оформлення книжкових виставок та тематичних полиць. - Видача підручників на навчальний рік. - Ознайомити учнів з правилами користування бібліотекою. - Допомагати учням в оволодінні програмовими знаннями. -  Складати рекомендовані списки літератури.</vt:lpstr>
      <vt:lpstr> Комп‘ютерні технології в своїй  роботі використовує для: - підготовки документації і звітності по роботі; - естетичне оформлення бібліотеки, книжкових виставок, тематичних папок; - рекомендовані списки літератури,пам‘ятки читачу; - введено навчальну та художню літературу.</vt:lpstr>
      <vt:lpstr> Дослідження читацьких інтересів та читацької активності дітей: - індивідуальне консультування читачів при виборі книг; - рекомендаційні бесіди; - бесіди про прочитане; - рекомендаційні списки літератури; - аналіз читання учнів за читацькими формулярами. </vt:lpstr>
      <vt:lpstr>В шкільній бібліотеці ведеться така документація:  - Облік підручників та картотека підручників. - Інвентарні книги. - Сумарні книги. - План роботи. - Щоденник роботи. - Картотеки. </vt:lpstr>
      <vt:lpstr>Робота з активом: Разом з бібліотечним активом ведеться постійна робота зі збереженням художньої та навчальної літератури</vt:lpstr>
      <vt:lpstr>Презентація PowerPoint</vt:lpstr>
      <vt:lpstr>До дня народження Тараса Григоровича Шевченка оформлена книжкова виставка на тему : “ Великий син великого народу” </vt:lpstr>
      <vt:lpstr>Учні-читачі знайомляться з творами Шевченка Т.Г.</vt:lpstr>
      <vt:lpstr>Презентація PowerPoint</vt:lpstr>
      <vt:lpstr>Оформлення щоденника – читача.</vt:lpstr>
      <vt:lpstr>Конкурс: “ Найкращий читач - України 2014”</vt:lpstr>
      <vt:lpstr>Книжкові виставки</vt:lpstr>
      <vt:lpstr>Презентація PowerPoint</vt:lpstr>
      <vt:lpstr>Презентація PowerPoint</vt:lpstr>
      <vt:lpstr>Свято книги (6-А клас)</vt:lpstr>
      <vt:lpstr>Презентація PowerPoint</vt:lpstr>
      <vt:lpstr>Презентація PowerPoint</vt:lpstr>
      <vt:lpstr>Конкурс віршів Т.Г.Шевченка</vt:lpstr>
      <vt:lpstr>Огляд природничої літератури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шкільного бібліотекаря  Берегівської ЗОШ№5 Торпої Ірини Василівної</dc:title>
  <dc:creator>User</dc:creator>
  <cp:lastModifiedBy>User</cp:lastModifiedBy>
  <cp:revision>24</cp:revision>
  <dcterms:modified xsi:type="dcterms:W3CDTF">2018-10-30T10:12:33Z</dcterms:modified>
</cp:coreProperties>
</file>