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2" r:id="rId11"/>
    <p:sldId id="270" r:id="rId12"/>
    <p:sldId id="277" r:id="rId13"/>
    <p:sldId id="271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9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8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5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1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4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5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7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9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3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29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2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0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4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2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6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496350-755E-4555-98E5-47F1666C6D7B}" type="datetimeFigureOut">
              <a:rPr lang="uk-UA" smtClean="0"/>
              <a:t>30.10.2018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B6C9F-364B-49E0-825D-D6025B5DC7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5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48" y="1674254"/>
            <a:ext cx="7044744" cy="6435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443522" y="2618345"/>
            <a:ext cx="529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Берегівська ЗОШ І-ІІ ступенів № 6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ім. Ганни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Горват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86" y="3657601"/>
            <a:ext cx="3605364" cy="16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274"/>
          </a:xfrm>
        </p:spPr>
        <p:txBody>
          <a:bodyPr/>
          <a:lstStyle/>
          <a:p>
            <a:r>
              <a:rPr lang="uk-UA" dirty="0" smtClean="0"/>
              <a:t>Наша бібліотека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45" y="1764407"/>
            <a:ext cx="3083718" cy="41116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49" y="1764407"/>
            <a:ext cx="3129263" cy="4172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13" y="1777810"/>
            <a:ext cx="3109158" cy="41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861" y="706820"/>
            <a:ext cx="10515600" cy="7202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Свято Тараса Григоровича Шевченка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21" y="1784083"/>
            <a:ext cx="3149720" cy="193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41" y="1427096"/>
            <a:ext cx="2969415" cy="1847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61" y="4078981"/>
            <a:ext cx="3511639" cy="211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485" y="1784083"/>
            <a:ext cx="2805312" cy="24719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900" y="1498751"/>
            <a:ext cx="2281958" cy="30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500" y="3541691"/>
            <a:ext cx="3408608" cy="2556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270" y="3948945"/>
            <a:ext cx="3275053" cy="24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60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 200 річчя </a:t>
            </a:r>
            <a:r>
              <a:rPr lang="uk-UA" dirty="0" err="1" smtClean="0"/>
              <a:t>Араня</a:t>
            </a:r>
            <a:r>
              <a:rPr lang="uk-UA" dirty="0" smtClean="0"/>
              <a:t> </a:t>
            </a:r>
            <a:r>
              <a:rPr lang="uk-UA" dirty="0" err="1" smtClean="0"/>
              <a:t>Яноша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96" y="1667813"/>
            <a:ext cx="3699186" cy="32637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82" y="2234843"/>
            <a:ext cx="2825035" cy="3766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141" y="1667813"/>
            <a:ext cx="3876541" cy="3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59547"/>
          </a:xfrm>
        </p:spPr>
        <p:txBody>
          <a:bodyPr/>
          <a:lstStyle/>
          <a:p>
            <a:r>
              <a:rPr lang="uk-UA" dirty="0" smtClean="0"/>
              <a:t>Екскурсії до бібліотеки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86" y="1807872"/>
            <a:ext cx="3182512" cy="17901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192" y="1898024"/>
            <a:ext cx="4134118" cy="2325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650" y="4398940"/>
            <a:ext cx="3292699" cy="1844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04" y="2091207"/>
            <a:ext cx="2690075" cy="3586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91" y="3598035"/>
            <a:ext cx="2389102" cy="24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9702"/>
            <a:ext cx="9601196" cy="6954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малюнків 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2" y="1365162"/>
            <a:ext cx="3181081" cy="1956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705" y="1178420"/>
            <a:ext cx="2967773" cy="3957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821" y="1365162"/>
            <a:ext cx="1922259" cy="1399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89" y="2859110"/>
            <a:ext cx="2603142" cy="3470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03" y="3463225"/>
            <a:ext cx="2355183" cy="26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4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Казка «Білосніжка і 7 гномів»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9" y="1506829"/>
            <a:ext cx="3173567" cy="2380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584" y="1578447"/>
            <a:ext cx="5173014" cy="205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709" y="3887004"/>
            <a:ext cx="3292699" cy="2112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779" y="3887004"/>
            <a:ext cx="2678806" cy="2319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589" y="3823010"/>
            <a:ext cx="2986827" cy="22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75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Допоміжні матеріали та методичні папки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44" y="1771852"/>
            <a:ext cx="3390094" cy="2542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12" y="2340735"/>
            <a:ext cx="2960531" cy="394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48" y="1564786"/>
            <a:ext cx="3356555" cy="44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72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„</a:t>
            </a:r>
            <a:r>
              <a:rPr lang="uk-UA" dirty="0" smtClean="0"/>
              <a:t>РОЛЬ </a:t>
            </a:r>
            <a:r>
              <a:rPr lang="uk-UA" dirty="0"/>
              <a:t>ШКІЛЬНОЇ БІБЛІОТЕКИ У СИСТЕМІ ПОЛІКУЛЬТУРНОГО </a:t>
            </a:r>
            <a:r>
              <a:rPr lang="uk-UA" dirty="0" smtClean="0"/>
              <a:t>ВИХОВАННЯ</a:t>
            </a:r>
            <a:r>
              <a:rPr lang="hu-HU" dirty="0" smtClean="0"/>
              <a:t> </a:t>
            </a:r>
            <a:r>
              <a:rPr lang="uk-UA" dirty="0" smtClean="0"/>
              <a:t> </a:t>
            </a:r>
            <a:r>
              <a:rPr lang="uk-UA" dirty="0"/>
              <a:t>ДІТЕЙ ТА </a:t>
            </a:r>
            <a:r>
              <a:rPr lang="uk-UA" dirty="0" smtClean="0"/>
              <a:t>ПІДЛІТКІВ</a:t>
            </a:r>
            <a:r>
              <a:rPr lang="hu-HU" dirty="0" smtClean="0"/>
              <a:t>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23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824248"/>
            <a:ext cx="5181600" cy="5352715"/>
          </a:xfrm>
        </p:spPr>
        <p:txBody>
          <a:bodyPr>
            <a:normAutofit/>
          </a:bodyPr>
          <a:lstStyle/>
          <a:p>
            <a:r>
              <a:rPr lang="uk-UA" dirty="0" err="1" smtClean="0"/>
              <a:t>Пануліна</a:t>
            </a:r>
            <a:r>
              <a:rPr lang="uk-UA" dirty="0" smtClean="0"/>
              <a:t> </a:t>
            </a:r>
            <a:r>
              <a:rPr lang="uk-UA" dirty="0"/>
              <a:t>Марія </a:t>
            </a:r>
            <a:r>
              <a:rPr lang="uk-UA" dirty="0" err="1"/>
              <a:t>Адальбертівна</a:t>
            </a:r>
            <a:endParaRPr lang="uk-UA" dirty="0"/>
          </a:p>
          <a:p>
            <a:r>
              <a:rPr lang="hu-HU" dirty="0"/>
              <a:t> Освіта – середня спеціальна</a:t>
            </a:r>
            <a:endParaRPr lang="uk-UA" dirty="0"/>
          </a:p>
          <a:p>
            <a:r>
              <a:rPr lang="hu-HU" dirty="0" smtClean="0"/>
              <a:t>Стаж </a:t>
            </a:r>
            <a:r>
              <a:rPr lang="hu-HU" dirty="0"/>
              <a:t>бібліотечної роботи – 18 років</a:t>
            </a:r>
            <a:endParaRPr lang="uk-UA" dirty="0"/>
          </a:p>
          <a:p>
            <a:r>
              <a:rPr lang="hu-HU" dirty="0" smtClean="0"/>
              <a:t>Завідує </a:t>
            </a:r>
            <a:r>
              <a:rPr lang="hu-HU" dirty="0"/>
              <a:t>бібліотекою 15 років</a:t>
            </a:r>
            <a:endParaRPr lang="uk-UA" dirty="0"/>
          </a:p>
          <a:p>
            <a:r>
              <a:rPr lang="hu-HU" dirty="0"/>
              <a:t> Кваліфікаційна категорія – </a:t>
            </a:r>
            <a:r>
              <a:rPr lang="uk-UA" dirty="0"/>
              <a:t>Провідний </a:t>
            </a:r>
            <a:r>
              <a:rPr lang="uk-UA" dirty="0" smtClean="0"/>
              <a:t>бібліотекар</a:t>
            </a:r>
            <a:endParaRPr lang="uk-UA" dirty="0"/>
          </a:p>
          <a:p>
            <a:r>
              <a:rPr lang="hu-HU" dirty="0" smtClean="0"/>
              <a:t>Підвищення </a:t>
            </a:r>
            <a:r>
              <a:rPr lang="hu-HU" dirty="0"/>
              <a:t>кваліфікації:  </a:t>
            </a:r>
            <a:r>
              <a:rPr lang="hu-HU" dirty="0" smtClean="0"/>
              <a:t>201</a:t>
            </a:r>
            <a:r>
              <a:rPr lang="uk-UA" dirty="0" smtClean="0"/>
              <a:t>8</a:t>
            </a:r>
            <a:r>
              <a:rPr lang="hu-HU" dirty="0" smtClean="0"/>
              <a:t> </a:t>
            </a:r>
            <a:r>
              <a:rPr lang="hu-HU" dirty="0"/>
              <a:t>р.  Інші форми: міський науково-практичний семінар (</a:t>
            </a:r>
            <a:r>
              <a:rPr lang="hu-HU" dirty="0" smtClean="0"/>
              <a:t>201</a:t>
            </a:r>
            <a:r>
              <a:rPr lang="uk-UA" dirty="0"/>
              <a:t>7</a:t>
            </a:r>
            <a:r>
              <a:rPr lang="hu-HU" dirty="0" smtClean="0"/>
              <a:t>р</a:t>
            </a:r>
            <a:r>
              <a:rPr lang="hu-HU" dirty="0"/>
              <a:t>.)</a:t>
            </a:r>
            <a:endParaRPr lang="uk-UA" dirty="0"/>
          </a:p>
          <a:p>
            <a:endParaRPr lang="uk-UA" dirty="0"/>
          </a:p>
        </p:txBody>
      </p:sp>
      <p:pic>
        <p:nvPicPr>
          <p:cNvPr id="3" name="Місце для вмісту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62318" y="824248"/>
            <a:ext cx="4024837" cy="4947092"/>
          </a:xfrm>
        </p:spPr>
      </p:pic>
    </p:spTree>
    <p:extLst>
      <p:ext uri="{BB962C8B-B14F-4D97-AF65-F5344CB8AC3E}">
        <p14:creationId xmlns:p14="http://schemas.microsoft.com/office/powerpoint/2010/main" val="14376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БІБЛІОТЕЧНИЙ ФОНД </a:t>
            </a:r>
            <a:r>
              <a:rPr lang="hu-HU" dirty="0" smtClean="0"/>
              <a:t> </a:t>
            </a:r>
            <a:r>
              <a:rPr lang="hu-HU" b="1" dirty="0" smtClean="0"/>
              <a:t>станом на 2017 р.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7691006" cy="331012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 </a:t>
            </a:r>
            <a:endParaRPr lang="uk-UA" dirty="0"/>
          </a:p>
          <a:p>
            <a:r>
              <a:rPr lang="hu-HU" b="1" dirty="0"/>
              <a:t>основний фонд </a:t>
            </a:r>
            <a:r>
              <a:rPr lang="hu-HU" b="1" dirty="0" smtClean="0"/>
              <a:t>– 9915 прим.;</a:t>
            </a:r>
            <a:endParaRPr lang="uk-UA" dirty="0"/>
          </a:p>
          <a:p>
            <a:r>
              <a:rPr lang="uk-UA" b="1" dirty="0" smtClean="0"/>
              <a:t>фонд художньої літератури – 1493 прим.;</a:t>
            </a:r>
            <a:endParaRPr lang="uk-UA" b="1" dirty="0"/>
          </a:p>
          <a:p>
            <a:r>
              <a:rPr lang="hu-HU" b="1" dirty="0"/>
              <a:t>фонд підручників - </a:t>
            </a:r>
            <a:r>
              <a:rPr lang="hu-HU" b="1" dirty="0" smtClean="0"/>
              <a:t>8422 </a:t>
            </a:r>
            <a:r>
              <a:rPr lang="hu-HU" b="1" dirty="0"/>
              <a:t>прим.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8021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822"/>
            <a:ext cx="10515600" cy="61818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275008"/>
            <a:ext cx="5181600" cy="4901955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Школу №6 відвідують, в основному, діти-угорці. Тому зусилля шкільної бібліотеки спрямовані передусім на те, щоб діти національних </a:t>
            </a:r>
            <a:r>
              <a:rPr lang="uk-UA" dirty="0" smtClean="0"/>
              <a:t>меншин, </a:t>
            </a:r>
            <a:r>
              <a:rPr lang="uk-UA" dirty="0"/>
              <a:t>усвідомлюючи свою етнічну приналежність, знали </a:t>
            </a:r>
            <a:r>
              <a:rPr lang="uk-UA" dirty="0" smtClean="0"/>
              <a:t>про існування </a:t>
            </a:r>
            <a:r>
              <a:rPr lang="uk-UA" dirty="0"/>
              <a:t>інших народів з їх культурою, мовою.</a:t>
            </a:r>
          </a:p>
          <a:p>
            <a:r>
              <a:rPr lang="hu-HU" dirty="0"/>
              <a:t>       У середині 70-х років ХХ ст виходить наказ Міністерства освіти про створення в шкільних бібліотеках фондів літератури для вчителів, і в наступні десятиліття такі фонди активно формуються в нашій бібліотеці.</a:t>
            </a:r>
            <a:endParaRPr lang="uk-UA" dirty="0"/>
          </a:p>
          <a:p>
            <a:r>
              <a:rPr lang="hu-HU" dirty="0"/>
              <a:t>У 1978 році - створюються фонди безкоштовних підручників. Із цього моменту бібліотека змушена опанувати роботу з фондами підручників. У 2013 р. бібліотека змінила місце знаходження. Вона </a:t>
            </a:r>
            <a:r>
              <a:rPr lang="uk-UA" dirty="0"/>
              <a:t>окремо побудована</a:t>
            </a:r>
            <a:r>
              <a:rPr lang="hu-HU" dirty="0"/>
              <a:t> на</a:t>
            </a:r>
            <a:r>
              <a:rPr lang="uk-UA" dirty="0"/>
              <a:t> території школи</a:t>
            </a:r>
            <a:r>
              <a:rPr lang="hu-HU" dirty="0"/>
              <a:t>.</a:t>
            </a:r>
            <a:endParaRPr lang="uk-UA" dirty="0"/>
          </a:p>
          <a:p>
            <a:r>
              <a:rPr lang="hu-HU" dirty="0"/>
              <a:t>З метою підвищення ролі бібліотеки у школі, розширення аудиторії читачів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26" y="1295663"/>
            <a:ext cx="2823936" cy="1870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809" y="3166219"/>
            <a:ext cx="3116431" cy="211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662" y="1528787"/>
            <a:ext cx="2718821" cy="1669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477" y="4095393"/>
            <a:ext cx="3215952" cy="19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671"/>
          </a:xfrm>
        </p:spPr>
        <p:txBody>
          <a:bodyPr>
            <a:normAutofit/>
          </a:bodyPr>
          <a:lstStyle/>
          <a:p>
            <a:r>
              <a:rPr lang="hu-HU" b="1" i="1" dirty="0"/>
              <a:t>Бібліотечний актив створенний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9455" y="1300766"/>
            <a:ext cx="10933090" cy="5164427"/>
          </a:xfrm>
        </p:spPr>
        <p:txBody>
          <a:bodyPr>
            <a:noAutofit/>
          </a:bodyPr>
          <a:lstStyle/>
          <a:p>
            <a:r>
              <a:rPr lang="hu-HU" sz="1600" dirty="0"/>
              <a:t>Для того щоб:</a:t>
            </a:r>
            <a:br>
              <a:rPr lang="hu-HU" sz="1600" dirty="0"/>
            </a:br>
            <a:r>
              <a:rPr lang="hu-HU" sz="1600" dirty="0"/>
              <a:t>     1. Об’єднати дітей, які часто відвідують бібліотеку, які люблять книгу та читання, у єдиний творчий колектив;</a:t>
            </a:r>
            <a:br>
              <a:rPr lang="hu-HU" sz="1600" dirty="0"/>
            </a:br>
            <a:r>
              <a:rPr lang="hu-HU" sz="1600" dirty="0"/>
              <a:t>     2. Проводити різноманітні цікаві заходи для школярів, щоб вони могли з гордістю говорити: </a:t>
            </a:r>
            <a:br>
              <a:rPr lang="hu-HU" sz="1600" dirty="0"/>
            </a:br>
            <a:r>
              <a:rPr lang="hu-HU" sz="1600" dirty="0"/>
              <a:t>«Наша бібліотека – це місце, де цікаво, весело і комфортно».</a:t>
            </a:r>
            <a:endParaRPr lang="uk-UA" sz="1600" dirty="0"/>
          </a:p>
          <a:p>
            <a:r>
              <a:rPr lang="hu-HU" sz="1600" u="sng" dirty="0"/>
              <a:t>1. Мета створення активу.</a:t>
            </a:r>
            <a:r>
              <a:rPr lang="hu-HU" sz="1600" dirty="0"/>
              <a:t> Здійснення творчої співпраці бібліотеки та учнівського колективу, спрямованої на пошук різноманітних форм організації змістовного дозвілля школярів, залучення їх до активної творчої діяльності навколо книги та бібліотеки; виховання у дітей суспільної активності, кращих моральних якостей: почуття колективізму, дружби, відповідальності за доручену справу, розвиток творчості.</a:t>
            </a:r>
            <a:br>
              <a:rPr lang="hu-HU" sz="1600" dirty="0"/>
            </a:br>
            <a:r>
              <a:rPr lang="hu-HU" sz="1600" dirty="0"/>
              <a:t> </a:t>
            </a:r>
            <a:r>
              <a:rPr lang="hu-HU" sz="1600" u="sng" dirty="0"/>
              <a:t>2. Актуальність.</a:t>
            </a:r>
            <a:r>
              <a:rPr lang="hu-HU" sz="1600" dirty="0"/>
              <a:t> Гурток  спрямований на залучення дітей до бібліотеки, до читання, до книги. Часто бібліотека сприймається людьми як склад книжок, якесь «мертве місце» і тому я поставила перед собою завдання:</a:t>
            </a:r>
            <a:br>
              <a:rPr lang="hu-HU" sz="1600" dirty="0"/>
            </a:br>
            <a:r>
              <a:rPr lang="hu-HU" sz="1600" dirty="0"/>
              <a:t> 1) об’єднати дітей, які часто відвідують бібліотеку, які люблять книгу та читання, у єдиний творчий колектив;</a:t>
            </a:r>
            <a:br>
              <a:rPr lang="hu-HU" sz="1600" dirty="0"/>
            </a:br>
            <a:r>
              <a:rPr lang="hu-HU" sz="1600" dirty="0"/>
              <a:t> 2)  проводити різноманітні цікаві заходи для читачів, щоб вони могли з гордістю говорити: «Наша бібліотека – це місце, де цікаво, весело і комфортно».</a:t>
            </a:r>
            <a:br>
              <a:rPr lang="hu-HU" sz="1600" dirty="0"/>
            </a:br>
            <a:r>
              <a:rPr lang="hu-HU" sz="1600" dirty="0" smtClean="0"/>
              <a:t> </a:t>
            </a:r>
            <a:r>
              <a:rPr lang="hu-HU" sz="1600" u="sng" dirty="0" smtClean="0"/>
              <a:t>3. Мета і завдання.</a:t>
            </a:r>
            <a:r>
              <a:rPr lang="hu-HU" sz="1600" dirty="0" smtClean="0"/>
              <a:t> Об’єднати дітей навколо бібліотеки та книги з метою проведення різних заходів, спрямованих на добрі та корисні справи, організацію змістовного дозвілля. Виховувати в учнів любов, повагу та дбайливе ставлення до книги; навчати дітей роботі з книгою; допомагати дітям відчути силу літературного мистецтва; розвивати художній смак дітей, збагачувати мову; розширювати кругозір дітей; навчати дітей вільно спілкуватися.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 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8319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00765"/>
            <a:ext cx="9601196" cy="824249"/>
          </a:xfrm>
        </p:spPr>
        <p:txBody>
          <a:bodyPr>
            <a:normAutofit fontScale="90000"/>
          </a:bodyPr>
          <a:lstStyle/>
          <a:p>
            <a:r>
              <a:rPr lang="hu-HU" b="1" i="1" dirty="0" smtClean="0"/>
              <a:t>У своїй діяльності </a:t>
            </a:r>
            <a:r>
              <a:rPr lang="uk-UA" b="1" i="1" dirty="0" smtClean="0"/>
              <a:t>а</a:t>
            </a:r>
            <a:r>
              <a:rPr lang="hu-HU" b="1" i="1" dirty="0" smtClean="0"/>
              <a:t>ктив керується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199" y="2550017"/>
            <a:ext cx="9271715" cy="3219718"/>
          </a:xfrm>
        </p:spPr>
        <p:txBody>
          <a:bodyPr/>
          <a:lstStyle/>
          <a:p>
            <a:r>
              <a:rPr lang="hu-HU" dirty="0" smtClean="0"/>
              <a:t>Конституцією </a:t>
            </a:r>
            <a:r>
              <a:rPr lang="hu-HU" dirty="0"/>
              <a:t>України;</a:t>
            </a:r>
            <a:br>
              <a:rPr lang="hu-HU" dirty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</a:t>
            </a:r>
            <a:r>
              <a:rPr lang="hu-HU" dirty="0"/>
              <a:t>. Конвенцією ООН про права дитини;</a:t>
            </a:r>
            <a:br>
              <a:rPr lang="hu-HU" dirty="0"/>
            </a:br>
            <a:r>
              <a:rPr lang="hu-HU" dirty="0"/>
              <a:t>2</a:t>
            </a:r>
            <a:r>
              <a:rPr lang="hu-HU" dirty="0" smtClean="0"/>
              <a:t>.</a:t>
            </a:r>
            <a:r>
              <a:rPr lang="uk-UA" dirty="0" smtClean="0"/>
              <a:t> </a:t>
            </a:r>
            <a:r>
              <a:rPr lang="hu-HU" dirty="0" smtClean="0"/>
              <a:t>Законом </a:t>
            </a:r>
            <a:r>
              <a:rPr lang="hu-HU" dirty="0"/>
              <a:t>України про загальну середню освіту;</a:t>
            </a:r>
            <a:br>
              <a:rPr lang="hu-HU" dirty="0"/>
            </a:br>
            <a:r>
              <a:rPr lang="hu-HU" dirty="0"/>
              <a:t>3. Кодексом етики, честі, порядності;</a:t>
            </a:r>
            <a:br>
              <a:rPr lang="hu-HU" dirty="0"/>
            </a:br>
            <a:r>
              <a:rPr lang="hu-HU" dirty="0"/>
              <a:t>4. Положенням про бібліотеку.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03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hu-HU" b="1" i="1" dirty="0" smtClean="0"/>
              <a:t>Організаційна структура 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215166"/>
            <a:ext cx="10515600" cy="34901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> Актив формується на базі шкільної бібліотеки. </a:t>
            </a:r>
            <a:endParaRPr lang="uk-UA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/>
              <a:t>Складається </a:t>
            </a:r>
            <a:r>
              <a:rPr lang="hu-HU" dirty="0"/>
              <a:t>з </a:t>
            </a:r>
            <a:r>
              <a:rPr lang="hu-HU" dirty="0" smtClean="0"/>
              <a:t>чотир</a:t>
            </a:r>
            <a:r>
              <a:rPr lang="uk-UA" dirty="0" smtClean="0"/>
              <a:t>ь</a:t>
            </a:r>
            <a:r>
              <a:rPr lang="hu-HU" dirty="0" smtClean="0"/>
              <a:t>ох </a:t>
            </a:r>
            <a:r>
              <a:rPr lang="hu-HU" dirty="0"/>
              <a:t>секцій: </a:t>
            </a:r>
            <a:br>
              <a:rPr lang="hu-HU" dirty="0"/>
            </a:br>
            <a:r>
              <a:rPr lang="hu-HU" dirty="0"/>
              <a:t>1.</a:t>
            </a:r>
            <a:r>
              <a:rPr lang="hu-HU" u="sng" dirty="0"/>
              <a:t>Дозорні</a:t>
            </a:r>
            <a:r>
              <a:rPr lang="hu-HU" dirty="0"/>
              <a:t> – проводять рейди з перевірки підручників,</a:t>
            </a:r>
            <a:r>
              <a:rPr lang="uk-UA" dirty="0"/>
              <a:t> д</a:t>
            </a:r>
            <a:r>
              <a:rPr lang="hu-HU" dirty="0"/>
              <a:t>ають звіт про підсумки перевірк</a:t>
            </a:r>
            <a:r>
              <a:rPr lang="uk-UA" dirty="0"/>
              <a:t>и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2.</a:t>
            </a:r>
            <a:r>
              <a:rPr lang="hu-HU" u="sng" dirty="0"/>
              <a:t>Лікарні</a:t>
            </a:r>
            <a:r>
              <a:rPr lang="hu-HU" dirty="0"/>
              <a:t> – ремонтують книги, беруть участь у рейдах із перевірки стану збереження підручників</a:t>
            </a:r>
            <a:r>
              <a:rPr lang="uk-UA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>3.</a:t>
            </a:r>
            <a:r>
              <a:rPr lang="hu-HU" u="sng" dirty="0"/>
              <a:t>Бібліографи </a:t>
            </a:r>
            <a:r>
              <a:rPr lang="hu-HU" dirty="0"/>
              <a:t>– штампують книжки, складають бібліографічні списки літератури.</a:t>
            </a:r>
            <a:br>
              <a:rPr lang="hu-HU" dirty="0"/>
            </a:br>
            <a:r>
              <a:rPr lang="hu-HU" dirty="0"/>
              <a:t>4.</a:t>
            </a:r>
            <a:r>
              <a:rPr lang="hu-HU" u="sng" dirty="0"/>
              <a:t>Лектори </a:t>
            </a:r>
            <a:r>
              <a:rPr lang="hu-HU" dirty="0" smtClean="0"/>
              <a:t>–</a:t>
            </a:r>
            <a:r>
              <a:rPr lang="uk-UA" dirty="0" smtClean="0"/>
              <a:t>допомагають</a:t>
            </a:r>
            <a:r>
              <a:rPr lang="hu-HU" dirty="0" smtClean="0"/>
              <a:t> </a:t>
            </a:r>
            <a:r>
              <a:rPr lang="hu-HU" dirty="0"/>
              <a:t>підбирати інформацію з книг та періодичних видань. </a:t>
            </a:r>
            <a:br>
              <a:rPr lang="hu-H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2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7279"/>
            <a:ext cx="10515600" cy="798489"/>
          </a:xfrm>
        </p:spPr>
        <p:txBody>
          <a:bodyPr>
            <a:normAutofit/>
          </a:bodyPr>
          <a:lstStyle/>
          <a:p>
            <a:r>
              <a:rPr lang="hu-HU" b="1" i="1" dirty="0" smtClean="0"/>
              <a:t>Активіс</a:t>
            </a:r>
            <a:r>
              <a:rPr lang="uk-UA" b="1" i="1" dirty="0" smtClean="0"/>
              <a:t>т</a:t>
            </a:r>
            <a:r>
              <a:rPr lang="hu-HU" b="1" i="1" dirty="0" smtClean="0"/>
              <a:t> - це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356834"/>
            <a:ext cx="10515600" cy="37219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/>
              <a:t>1.Гарний </a:t>
            </a:r>
            <a:r>
              <a:rPr lang="hu-HU" dirty="0"/>
              <a:t>читач, читає на різноманітні теми; </a:t>
            </a:r>
            <a:br>
              <a:rPr lang="hu-HU" dirty="0"/>
            </a:br>
            <a:r>
              <a:rPr lang="hu-HU" dirty="0"/>
              <a:t>2.Часто буває у бібліотеці;</a:t>
            </a:r>
            <a:br>
              <a:rPr lang="hu-HU" dirty="0"/>
            </a:br>
            <a:r>
              <a:rPr lang="hu-HU" dirty="0"/>
              <a:t>3.Береже книжки;</a:t>
            </a:r>
            <a:br>
              <a:rPr lang="hu-HU" dirty="0"/>
            </a:br>
            <a:r>
              <a:rPr lang="hu-HU" dirty="0"/>
              <a:t>4.Допомагає товаришам вибрати книгу;</a:t>
            </a:r>
            <a:br>
              <a:rPr lang="hu-HU" dirty="0"/>
            </a:br>
            <a:r>
              <a:rPr lang="hu-HU" dirty="0"/>
              <a:t>5.Намагається привернути до читання  нових читачів;</a:t>
            </a:r>
            <a:br>
              <a:rPr lang="hu-HU" dirty="0"/>
            </a:br>
            <a:r>
              <a:rPr lang="hu-HU" dirty="0"/>
              <a:t>6.Бере участь у підготовці та проведенні бібліотечних заходів;</a:t>
            </a:r>
            <a:br>
              <a:rPr lang="hu-HU" dirty="0"/>
            </a:br>
            <a:r>
              <a:rPr lang="hu-HU" dirty="0"/>
              <a:t>7.Слідкує за порядком у бібліотеці;</a:t>
            </a:r>
            <a:br>
              <a:rPr lang="hu-HU" dirty="0"/>
            </a:br>
            <a:r>
              <a:rPr lang="hu-HU" dirty="0"/>
              <a:t>8.Допомагає бібліотекарю у роботі.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6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208</Words>
  <Application>Microsoft Office PowerPoint</Application>
  <PresentationFormat>Широкий екран</PresentationFormat>
  <Paragraphs>38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Природа</vt:lpstr>
      <vt:lpstr>Презентація PowerPoint</vt:lpstr>
      <vt:lpstr>Проблемне питання</vt:lpstr>
      <vt:lpstr>Презентація PowerPoint</vt:lpstr>
      <vt:lpstr>БІБЛІОТЕЧНИЙ ФОНД  станом на 2017 р. :</vt:lpstr>
      <vt:lpstr>Презентація PowerPoint</vt:lpstr>
      <vt:lpstr>Бібліотечний актив створенний</vt:lpstr>
      <vt:lpstr>У своїй діяльності актив керується </vt:lpstr>
      <vt:lpstr>Організаційна структура </vt:lpstr>
      <vt:lpstr>Активіст - це</vt:lpstr>
      <vt:lpstr>Наша бібліотека</vt:lpstr>
      <vt:lpstr>Свято Тараса Григоровича Шевченка</vt:lpstr>
      <vt:lpstr>До 200 річчя Араня Яноша</vt:lpstr>
      <vt:lpstr>Екскурсії до бібліотеки</vt:lpstr>
      <vt:lpstr>Конкурс малюнків </vt:lpstr>
      <vt:lpstr>Казка «Білосніжка і 7 гномів»</vt:lpstr>
      <vt:lpstr>Допоміжні матеріали та методичні папки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User-U</dc:creator>
  <cp:lastModifiedBy>User</cp:lastModifiedBy>
  <cp:revision>17</cp:revision>
  <dcterms:created xsi:type="dcterms:W3CDTF">2017-04-05T06:50:43Z</dcterms:created>
  <dcterms:modified xsi:type="dcterms:W3CDTF">2018-10-30T10:13:27Z</dcterms:modified>
</cp:coreProperties>
</file>