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300" r:id="rId2"/>
    <p:sldId id="256" r:id="rId3"/>
    <p:sldId id="257" r:id="rId4"/>
    <p:sldId id="259" r:id="rId5"/>
    <p:sldId id="260" r:id="rId6"/>
    <p:sldId id="302" r:id="rId7"/>
    <p:sldId id="304" r:id="rId8"/>
    <p:sldId id="305" r:id="rId9"/>
    <p:sldId id="310" r:id="rId10"/>
    <p:sldId id="306" r:id="rId11"/>
    <p:sldId id="307" r:id="rId12"/>
    <p:sldId id="318" r:id="rId13"/>
    <p:sldId id="319" r:id="rId14"/>
    <p:sldId id="320" r:id="rId15"/>
    <p:sldId id="280" r:id="rId16"/>
    <p:sldId id="308" r:id="rId17"/>
    <p:sldId id="309" r:id="rId18"/>
    <p:sldId id="311" r:id="rId19"/>
    <p:sldId id="312" r:id="rId20"/>
    <p:sldId id="313" r:id="rId21"/>
    <p:sldId id="266" r:id="rId22"/>
    <p:sldId id="267" r:id="rId23"/>
    <p:sldId id="265" r:id="rId24"/>
    <p:sldId id="262" r:id="rId25"/>
    <p:sldId id="263" r:id="rId26"/>
    <p:sldId id="268" r:id="rId27"/>
    <p:sldId id="292" r:id="rId28"/>
    <p:sldId id="324" r:id="rId29"/>
    <p:sldId id="295" r:id="rId30"/>
    <p:sldId id="315" r:id="rId31"/>
    <p:sldId id="270" r:id="rId32"/>
    <p:sldId id="271" r:id="rId33"/>
    <p:sldId id="291" r:id="rId34"/>
    <p:sldId id="323" r:id="rId35"/>
    <p:sldId id="316" r:id="rId36"/>
    <p:sldId id="317" r:id="rId37"/>
    <p:sldId id="321" r:id="rId38"/>
    <p:sldId id="322" r:id="rId39"/>
    <p:sldId id="279" r:id="rId40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86" autoAdjust="0"/>
  </p:normalViewPr>
  <p:slideViewPr>
    <p:cSldViewPr>
      <p:cViewPr varScale="1">
        <p:scale>
          <a:sx n="65" d="100"/>
          <a:sy n="65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9935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9935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FAA29-7E02-42F8-944A-35A33B36063C}" type="slidenum">
              <a:rPr lang="hu-HU" altLang="uk-UA"/>
              <a:pPr>
                <a:defRPr/>
              </a:pPr>
              <a:t>‹№›</a:t>
            </a:fld>
            <a:endParaRPr lang="hu-HU" altLang="uk-UA"/>
          </a:p>
        </p:txBody>
      </p:sp>
    </p:spTree>
    <p:extLst>
      <p:ext uri="{BB962C8B-B14F-4D97-AF65-F5344CB8AC3E}">
        <p14:creationId xmlns:p14="http://schemas.microsoft.com/office/powerpoint/2010/main" val="6344930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4C2F5-FDB2-47F0-83DE-77EAE6914C38}" type="slidenum">
              <a:rPr lang="hu-HU" altLang="uk-UA"/>
              <a:pPr>
                <a:defRPr/>
              </a:pPr>
              <a:t>‹№›</a:t>
            </a:fld>
            <a:endParaRPr lang="hu-HU" altLang="uk-UA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7478181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11E5-2B06-4049-A04F-E2C8A07EE5B7}" type="slidenum">
              <a:rPr lang="hu-HU" altLang="uk-UA"/>
              <a:pPr>
                <a:defRPr/>
              </a:pPr>
              <a:t>‹№›</a:t>
            </a:fld>
            <a:endParaRPr lang="hu-HU" altLang="uk-UA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435803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59EA-FBCD-4FA1-B66B-2FBB950DAA6E}" type="slidenum">
              <a:rPr lang="hu-HU" altLang="uk-UA"/>
              <a:pPr>
                <a:defRPr/>
              </a:pPr>
              <a:t>‹№›</a:t>
            </a:fld>
            <a:endParaRPr lang="hu-HU" altLang="uk-UA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704744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1AD2D-B606-45AF-B320-0261065D833A}" type="slidenum">
              <a:rPr lang="hu-HU" altLang="uk-UA"/>
              <a:pPr>
                <a:defRPr/>
              </a:pPr>
              <a:t>‹№›</a:t>
            </a:fld>
            <a:endParaRPr lang="hu-HU" altLang="uk-UA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180112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86C02-28A1-4AAA-A8BA-B0B5C2EB08F1}" type="slidenum">
              <a:rPr lang="hu-HU" altLang="uk-UA"/>
              <a:pPr>
                <a:defRPr/>
              </a:pPr>
              <a:t>‹№›</a:t>
            </a:fld>
            <a:endParaRPr lang="hu-HU" altLang="uk-UA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1350292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D1F4-202E-4E87-AEE1-FEC61E9689A7}" type="slidenum">
              <a:rPr lang="hu-HU" altLang="uk-UA"/>
              <a:pPr>
                <a:defRPr/>
              </a:pPr>
              <a:t>‹№›</a:t>
            </a:fld>
            <a:endParaRPr lang="hu-HU" altLang="uk-UA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1892774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07DCA-5F3D-4769-AF5E-97DC08AB6352}" type="slidenum">
              <a:rPr lang="hu-HU" altLang="uk-UA"/>
              <a:pPr>
                <a:defRPr/>
              </a:pPr>
              <a:t>‹№›</a:t>
            </a:fld>
            <a:endParaRPr lang="hu-HU" altLang="uk-UA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907210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7F7CD-9267-4FF5-B9A6-9BB486212133}" type="slidenum">
              <a:rPr lang="hu-HU" altLang="uk-UA"/>
              <a:pPr>
                <a:defRPr/>
              </a:pPr>
              <a:t>‹№›</a:t>
            </a:fld>
            <a:endParaRPr lang="hu-HU" altLang="uk-UA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2509377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D8F09-B51E-44B1-AE98-D485D4C97BEB}" type="slidenum">
              <a:rPr lang="hu-HU" altLang="uk-UA"/>
              <a:pPr>
                <a:defRPr/>
              </a:pPr>
              <a:t>‹№›</a:t>
            </a:fld>
            <a:endParaRPr lang="hu-HU" altLang="uk-UA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6013783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3535-0544-4ADC-9203-A1765A60E858}" type="slidenum">
              <a:rPr lang="hu-HU" altLang="uk-UA"/>
              <a:pPr>
                <a:defRPr/>
              </a:pPr>
              <a:t>‹№›</a:t>
            </a:fld>
            <a:endParaRPr lang="hu-HU" altLang="uk-UA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6126734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9830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9831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831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9831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9832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9832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uk-UA" smtClean="0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832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983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9832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9833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833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F76E7DC-52E7-43A5-9019-CC97C6E70061}" type="slidenum">
              <a:rPr lang="hu-HU" altLang="uk-UA"/>
              <a:pPr>
                <a:defRPr/>
              </a:pPr>
              <a:t>‹№›</a:t>
            </a:fld>
            <a:endParaRPr lang="hu-HU" altLang="uk-UA"/>
          </a:p>
        </p:txBody>
      </p:sp>
      <p:sp>
        <p:nvSpPr>
          <p:cNvPr id="9833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6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8" grpId="0"/>
      <p:bldP spid="983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83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mo_kazki_-_plyus_(xMusic.me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4248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o_kazki_-_plyus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260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ép 0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6464" cy="3694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28813" y="2617788"/>
            <a:ext cx="7215187" cy="4240212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dirty="0" smtClean="0"/>
              <a:t>Завідувач бібліотекою </a:t>
            </a:r>
            <a:br>
              <a:rPr lang="uk-UA" sz="4000" dirty="0" smtClean="0"/>
            </a:br>
            <a:r>
              <a:rPr lang="uk-UA" sz="4000" dirty="0" smtClean="0"/>
              <a:t>Берегівської ЗОШ І-ІІІ ст. №1</a:t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Орос Катерина Габорівна</a:t>
            </a:r>
            <a:r>
              <a:rPr lang="uk-UA" sz="4400" dirty="0" smtClean="0"/>
              <a:t/>
            </a:r>
            <a:br>
              <a:rPr lang="uk-UA" sz="4400" dirty="0" smtClean="0"/>
            </a:br>
            <a:endParaRPr lang="hu-HU" sz="4400" dirty="0" smtClean="0"/>
          </a:p>
        </p:txBody>
      </p:sp>
      <p:pic>
        <p:nvPicPr>
          <p:cNvPr id="3078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0"/>
            <a:ext cx="34988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600" b="1" dirty="0" smtClean="0"/>
              <a:t>Виставка літератури та дитячих малюнків як допомога вчителю у проведенні свят</a:t>
            </a:r>
            <a:endParaRPr lang="hu-HU" sz="3600" dirty="0"/>
          </a:p>
        </p:txBody>
      </p:sp>
      <p:pic>
        <p:nvPicPr>
          <p:cNvPr id="4" name="Picture 6" descr="C:\Documents and Settings\Admin\Рабочий стол\бібліотека\9999999999999\DSCN08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0365" y="1600200"/>
            <a:ext cx="6043269" cy="4530725"/>
          </a:xfrm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/>
              <a:t>Робота з фондом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Комплектування та збереження бібліотечного фонду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зі шкільним фондом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 підручниками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Ведення бібліотечної документації</a:t>
            </a:r>
            <a:endParaRPr lang="uk-UA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Акція “Подаруй книгу бібліотеці”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b="1" dirty="0" smtClean="0"/>
              <a:t>Книжкова лікарня </a:t>
            </a:r>
            <a:endParaRPr lang="uk-UA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Рейди-перевірки зі збереження підручників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Виховні заходи, спрямовані на збереження книги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Kép 0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749616" cy="5637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Акція </a:t>
            </a:r>
            <a:r>
              <a:rPr lang="uk-UA" dirty="0" err="1" smtClean="0"/>
              <a:t>“Подаруй</a:t>
            </a:r>
            <a:r>
              <a:rPr lang="uk-UA" dirty="0" smtClean="0"/>
              <a:t> бібліотеці </a:t>
            </a:r>
            <a:r>
              <a:rPr lang="uk-UA" dirty="0" err="1" smtClean="0"/>
              <a:t>книгу”</a:t>
            </a:r>
            <a:endParaRPr lang="hu-HU" dirty="0" smtClean="0"/>
          </a:p>
        </p:txBody>
      </p:sp>
      <p:pic>
        <p:nvPicPr>
          <p:cNvPr id="14340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048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бібліотека\5\DSCN08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34" y="836712"/>
            <a:ext cx="7489230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7451725" cy="8636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Подаровані книги  </a:t>
            </a:r>
            <a:endParaRPr lang="hu-HU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Kép 0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16824" cy="5536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72225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dirty="0" smtClean="0"/>
              <a:t>Книжкова лікарня </a:t>
            </a:r>
            <a:endParaRPr lang="hu-HU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551656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uk-UA" sz="4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Палітурна і реставраційна майстерня </a:t>
            </a:r>
            <a:endParaRPr lang="hu-HU" sz="4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Könyvtár! 03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804657"/>
            <a:ext cx="6768752" cy="6053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640763" cy="1052512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Правила користування бібліотекою</a:t>
            </a:r>
            <a:endParaRPr lang="hu-HU" dirty="0" smtClean="0"/>
          </a:p>
        </p:txBody>
      </p:sp>
      <p:pic>
        <p:nvPicPr>
          <p:cNvPr id="17412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997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775" y="3978275"/>
            <a:ext cx="2997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200" b="1" dirty="0" smtClean="0"/>
              <a:t>Формування системи бібліотечно-бібліографічних знань учнів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Для учнів 1-х класів: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/>
              <a:t>Екскурсія-подорож-гра у країну книжкових героїв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Організовуються виставки 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/>
              <a:t>“Твої перші книги”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/>
              <a:t>“Книга – твій перший друг”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/>
              <a:t>“Книга – джерело знань” </a:t>
            </a:r>
            <a:endParaRPr lang="ru-RU" b="1" dirty="0" smtClean="0"/>
          </a:p>
        </p:txBody>
      </p:sp>
      <p:pic>
        <p:nvPicPr>
          <p:cNvPr id="18436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4149725"/>
            <a:ext cx="22987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/>
              <a:t>Для учнів початкових класів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C00000"/>
                </a:solidFill>
              </a:rPr>
              <a:t>Бібліотечні уроки: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400" b="1" dirty="0" smtClean="0"/>
              <a:t>“Як берегти книгу”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400" b="1" dirty="0" smtClean="0"/>
              <a:t>“Як читати книгу”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400" b="1" dirty="0" smtClean="0"/>
              <a:t>“Твої перші енциклопедії”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400" b="1" dirty="0" smtClean="0"/>
              <a:t>“Як книга приходить до людей”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sz="24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Мета цих уроків:</a:t>
            </a:r>
            <a:r>
              <a:rPr lang="uk-UA" sz="2400" b="1" dirty="0" smtClean="0"/>
              <a:t> “Формування у молодших учнів умінь і навичок самостійного, свідомого читання книг, орієнтування у різноманітних джерелах інформації, прилучаються до використання довідкової літератури</a:t>
            </a:r>
            <a:endParaRPr lang="ru-RU" sz="2400" b="1" dirty="0" smtClean="0"/>
          </a:p>
          <a:p>
            <a:pPr>
              <a:defRPr/>
            </a:pPr>
            <a:endParaRPr lang="hu-HU" dirty="0"/>
          </a:p>
        </p:txBody>
      </p:sp>
      <p:pic>
        <p:nvPicPr>
          <p:cNvPr id="6" name="Picture 2" descr="H:\Documents and Settings\Aida\Рабочий стол\клипарты рамки фончики\kniga39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357298"/>
            <a:ext cx="2860691" cy="286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000" b="1" dirty="0" smtClean="0"/>
              <a:t>Бібліотечний урок </a:t>
            </a:r>
            <a:br>
              <a:rPr lang="uk-UA" sz="4000" b="1" dirty="0" smtClean="0"/>
            </a:br>
            <a:r>
              <a:rPr lang="uk-UA" sz="4000" b="1" dirty="0" smtClean="0"/>
              <a:t>“Книга – твій перший друг”</a:t>
            </a:r>
            <a:endParaRPr lang="hu-HU" sz="4000" dirty="0"/>
          </a:p>
        </p:txBody>
      </p:sp>
      <p:pic>
        <p:nvPicPr>
          <p:cNvPr id="4" name="Picture 2" descr="C:\Documents and Settings\Admin\Рабочий стол\бібліотека\DSCN0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32" y="1714488"/>
            <a:ext cx="5129628" cy="3844933"/>
          </a:xfrm>
          <a:effectLst>
            <a:softEdge rad="112500"/>
          </a:effectLst>
        </p:spPr>
      </p:pic>
      <p:pic>
        <p:nvPicPr>
          <p:cNvPr id="20484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997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400" b="1" dirty="0" smtClean="0"/>
              <a:t>Для учнів середніх і старших класів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Використовуються бесіди, лекції, практичні завдання, доповіді, повідомлення</a:t>
            </a:r>
          </a:p>
          <a:p>
            <a:pPr eaLnBrk="1" hangingPunct="1">
              <a:defRPr/>
            </a:pPr>
            <a:r>
              <a:rPr lang="uk-UA" b="1" dirty="0" smtClean="0">
                <a:solidFill>
                  <a:srgbClr val="C00000"/>
                </a:solidFill>
              </a:rPr>
              <a:t>“Ще вчора ми цього не знали” (при вивченні довідкового фонду)</a:t>
            </a:r>
          </a:p>
          <a:p>
            <a:pPr eaLnBrk="1" hangingPunct="1">
              <a:defRPr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“Енциклопедії та довідники”</a:t>
            </a:r>
          </a:p>
          <a:p>
            <a:pPr eaLnBrk="1" hangingPunct="1">
              <a:defRPr/>
            </a:pP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“Каталоги і картотеки шкільної бібліотеки”</a:t>
            </a:r>
          </a:p>
          <a:p>
            <a:pPr eaLnBrk="1" hangingPunct="1">
              <a:defRPr/>
            </a:pPr>
            <a:r>
              <a:rPr lang="uk-UA" b="1" dirty="0" smtClean="0">
                <a:solidFill>
                  <a:srgbClr val="00B050"/>
                </a:solidFill>
              </a:rPr>
              <a:t>“Все про довідковий апарат”</a:t>
            </a:r>
            <a:endParaRPr lang="ru-RU" b="1" dirty="0" smtClean="0">
              <a:solidFill>
                <a:srgbClr val="00B050"/>
              </a:solidFill>
            </a:endParaRP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88913"/>
            <a:ext cx="7702550" cy="3240087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b="1" dirty="0" smtClean="0"/>
              <a:t> </a:t>
            </a:r>
            <a:r>
              <a:rPr lang="uk-UA" sz="4000" b="1" dirty="0" smtClean="0"/>
              <a:t>Науково-методична тема</a:t>
            </a:r>
            <a:r>
              <a:rPr lang="hu-HU" sz="4000" b="1" dirty="0" smtClean="0"/>
              <a:t>:</a:t>
            </a: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400" b="1" dirty="0" smtClean="0">
                <a:latin typeface="Monotype Corsiva" pitchFamily="66" charset="0"/>
              </a:rPr>
              <a:t>“</a:t>
            </a:r>
            <a:r>
              <a:rPr lang="uk-UA" sz="4400" b="1" i="1" dirty="0" smtClean="0">
                <a:latin typeface="Monotype Corsiva" pitchFamily="66" charset="0"/>
              </a:rPr>
              <a:t>Робота з книгою та залучення учнів до читання</a:t>
            </a:r>
            <a:r>
              <a:rPr lang="hu-HU" sz="4400" b="1" i="1" dirty="0" smtClean="0">
                <a:latin typeface="Monotype Corsiva" pitchFamily="66" charset="0"/>
              </a:rPr>
              <a:t>"</a:t>
            </a:r>
            <a:endParaRPr lang="hu-HU" sz="4400" dirty="0" smtClean="0"/>
          </a:p>
        </p:txBody>
      </p:sp>
      <p:pic>
        <p:nvPicPr>
          <p:cNvPr id="3075" name="Picture 2" descr="H:\Documents and Settings\Aida\Рабочий стол\клипарты рамки фончики\kniga39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2997200"/>
            <a:ext cx="3573462" cy="357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2414588"/>
            <a:ext cx="4248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бібліотека\9999999999999\DSCN08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0253" y="1600200"/>
            <a:ext cx="6043494" cy="4530725"/>
          </a:xfrm>
          <a:effectLst>
            <a:softEdge rad="112500"/>
          </a:effectLst>
        </p:spPr>
      </p:pic>
      <p:pic>
        <p:nvPicPr>
          <p:cNvPr id="22531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églalap 5"/>
          <p:cNvSpPr>
            <a:spLocks noChangeArrowheads="1"/>
          </p:cNvSpPr>
          <p:nvPr/>
        </p:nvSpPr>
        <p:spPr bwMode="auto">
          <a:xfrm>
            <a:off x="4214813" y="571500"/>
            <a:ext cx="40719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/>
              <a:t>Цікава перерва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uk-UA"/>
          </a:p>
        </p:txBody>
      </p:sp>
      <p:sp>
        <p:nvSpPr>
          <p:cNvPr id="22533" name="Téglalap 6"/>
          <p:cNvSpPr>
            <a:spLocks noChangeArrowheads="1"/>
          </p:cNvSpPr>
          <p:nvPr/>
        </p:nvSpPr>
        <p:spPr bwMode="auto">
          <a:xfrm>
            <a:off x="4143375" y="1143000"/>
            <a:ext cx="3925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1800" b="1">
                <a:solidFill>
                  <a:srgbClr val="C00000"/>
                </a:solidFill>
              </a:rPr>
              <a:t>“Ще вчора ми цього не знали” </a:t>
            </a:r>
            <a:endParaRPr lang="hu-HU" altLang="uk-UA" sz="180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Könyvtár! 0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6192688" cy="633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3132138" cy="5732463"/>
          </a:xfrm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uk-UA" sz="4000" smtClean="0"/>
              <a:t>Твої</a:t>
            </a:r>
            <a:br>
              <a:rPr lang="uk-UA" sz="4000" smtClean="0"/>
            </a:br>
            <a:r>
              <a:rPr lang="uk-UA" sz="4000" smtClean="0"/>
              <a:t>помічники у</a:t>
            </a:r>
            <a:br>
              <a:rPr lang="uk-UA" sz="4000" smtClean="0"/>
            </a:br>
            <a:r>
              <a:rPr lang="uk-UA" sz="4000" smtClean="0"/>
              <a:t> навчанні</a:t>
            </a:r>
            <a:br>
              <a:rPr lang="uk-UA" sz="4000" smtClean="0"/>
            </a:br>
            <a:endParaRPr lang="hu-HU" sz="4000" smtClean="0"/>
          </a:p>
        </p:txBody>
      </p:sp>
      <p:pic>
        <p:nvPicPr>
          <p:cNvPr id="23556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9463"/>
            <a:ext cx="2268538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Könyvtár! 0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688632" cy="6034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425" y="0"/>
            <a:ext cx="2952750" cy="5732463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/>
              <a:t>Країна</a:t>
            </a:r>
            <a:br>
              <a:rPr lang="uk-UA" smtClean="0"/>
            </a:br>
            <a:r>
              <a:rPr lang="uk-UA" smtClean="0"/>
              <a:t>знань</a:t>
            </a:r>
            <a:br>
              <a:rPr lang="uk-UA" smtClean="0"/>
            </a:br>
            <a:r>
              <a:rPr lang="uk-UA" smtClean="0"/>
              <a:t>нам двері відкриває </a:t>
            </a:r>
            <a:br>
              <a:rPr lang="uk-UA" smtClean="0"/>
            </a:br>
            <a:endParaRPr lang="hu-HU" smtClean="0"/>
          </a:p>
        </p:txBody>
      </p:sp>
      <p:pic>
        <p:nvPicPr>
          <p:cNvPr id="24580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4149725"/>
            <a:ext cx="22987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Könyvtár! 0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4650"/>
            <a:ext cx="8424936" cy="6318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Тематичні книжкові виставки</a:t>
            </a:r>
            <a:endParaRPr lang="hu-HU" dirty="0" smtClean="0"/>
          </a:p>
        </p:txBody>
      </p:sp>
      <p:pic>
        <p:nvPicPr>
          <p:cNvPr id="25604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997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800" dirty="0" smtClean="0"/>
              <a:t>Книжкова виставка до ювілею </a:t>
            </a:r>
            <a:br>
              <a:rPr lang="uk-UA" sz="3800" dirty="0" smtClean="0"/>
            </a:br>
            <a:r>
              <a:rPr lang="uk-UA" sz="3800" dirty="0" smtClean="0"/>
              <a:t>Т. Г. Шевченка</a:t>
            </a:r>
            <a:endParaRPr lang="hu-HU" sz="3800" dirty="0" smtClean="0"/>
          </a:p>
        </p:txBody>
      </p:sp>
      <p:pic>
        <p:nvPicPr>
          <p:cNvPr id="9220" name="Picture 4" descr="Könyvtár! 0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480" y="1260357"/>
            <a:ext cx="6686856" cy="519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997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önyvtár! 0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336704" cy="555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Правове виховання</a:t>
            </a:r>
            <a:endParaRPr lang="hu-HU" dirty="0" smtClean="0"/>
          </a:p>
        </p:txBody>
      </p:sp>
      <p:pic>
        <p:nvPicPr>
          <p:cNvPr id="27652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997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Könyvtár! 0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31609" cy="632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бібліотека\5\DSCN07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777278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7451725" cy="863600"/>
          </a:xfrm>
        </p:spPr>
        <p:txBody>
          <a:bodyPr/>
          <a:lstStyle/>
          <a:p>
            <a:pPr eaLnBrk="1" hangingPunct="1">
              <a:defRPr/>
            </a:pPr>
            <a:r>
              <a:rPr lang="uk-UA" sz="3800" smtClean="0"/>
              <a:t>День пам</a:t>
            </a:r>
            <a:r>
              <a:rPr lang="en-US" sz="3800" smtClean="0"/>
              <a:t>’</a:t>
            </a:r>
            <a:r>
              <a:rPr lang="uk-UA" sz="3800" smtClean="0"/>
              <a:t>яті</a:t>
            </a:r>
            <a:br>
              <a:rPr lang="uk-UA" sz="3800" smtClean="0"/>
            </a:br>
            <a:r>
              <a:rPr lang="uk-UA" sz="3800" smtClean="0"/>
              <a:t> “Дзвони Чорнобиля”  </a:t>
            </a:r>
            <a:endParaRPr lang="hu-HU" sz="380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2400" b="1" dirty="0">
                <a:effectLst/>
              </a:rPr>
              <a:t>Тематична виставка в бібліотеці школи «Моя країна – Україна»</a:t>
            </a:r>
            <a:r>
              <a:rPr lang="uk-UA" sz="2400" dirty="0">
                <a:effectLst/>
              </a:rPr>
              <a:t/>
            </a:r>
            <a:br>
              <a:rPr lang="uk-UA" sz="2400" dirty="0">
                <a:effectLst/>
              </a:rPr>
            </a:br>
            <a:endParaRPr lang="uk-UA" sz="2400" dirty="0"/>
          </a:p>
        </p:txBody>
      </p:sp>
      <p:pic>
        <p:nvPicPr>
          <p:cNvPr id="30723" name="Kép 7" descr="http://beregovoschool1.klasna.com/uploads/editor/4589/386907/sitepage_1/images/risunok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3179763"/>
            <a:ext cx="4903788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Kép 10" descr="http://beregovoschool1.klasna.com/uploads/editor/4589/386907/sitepage_1/images/risunok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42753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1688" y="571500"/>
            <a:ext cx="6804025" cy="1700213"/>
          </a:xfrm>
        </p:spPr>
        <p:txBody>
          <a:bodyPr/>
          <a:lstStyle/>
          <a:p>
            <a:pPr eaLnBrk="1" hangingPunct="1">
              <a:defRPr/>
            </a:pPr>
            <a:r>
              <a:rPr lang="uk-UA" sz="3800" dirty="0" smtClean="0"/>
              <a:t>Всеукраїнський конкурс “Шкільна бібліотека”</a:t>
            </a:r>
            <a:endParaRPr lang="hu-HU" sz="3800" dirty="0" smtClean="0"/>
          </a:p>
        </p:txBody>
      </p:sp>
      <p:pic>
        <p:nvPicPr>
          <p:cNvPr id="31748" name="Picture 7" descr="C:\Users\Alex\Desktop\Névtel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786063"/>
            <a:ext cx="2509838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C:\Users\Alex\Desktop\атестація\Подяк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643188"/>
            <a:ext cx="25987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325" y="4508500"/>
            <a:ext cx="23495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6"/>
          <p:cNvSpPr>
            <a:spLocks noChangeArrowheads="1"/>
          </p:cNvSpPr>
          <p:nvPr/>
        </p:nvSpPr>
        <p:spPr bwMode="auto">
          <a:xfrm>
            <a:off x="642938" y="1071563"/>
            <a:ext cx="692943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uk-UA" b="1"/>
              <a:t>освіта -</a:t>
            </a:r>
            <a:r>
              <a:rPr lang="uk-UA" altLang="uk-UA"/>
              <a:t> вища</a:t>
            </a:r>
            <a:r>
              <a:rPr lang="hu-HU" altLang="uk-UA"/>
              <a:t>,  </a:t>
            </a:r>
            <a:endParaRPr lang="uk-UA" altLang="uk-UA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/>
              <a:t>Київський національний університет культури і мистецтв</a:t>
            </a:r>
            <a:endParaRPr lang="hu-HU" altLang="uk-UA" b="1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uk-UA" b="1"/>
              <a:t>стаж роботи </a:t>
            </a:r>
            <a:r>
              <a:rPr lang="hu-HU" altLang="uk-UA"/>
              <a:t>- </a:t>
            </a:r>
            <a:r>
              <a:rPr lang="uk-UA" altLang="uk-UA"/>
              <a:t>17</a:t>
            </a:r>
            <a:r>
              <a:rPr lang="hu-HU" altLang="uk-UA"/>
              <a:t> років, </a:t>
            </a:r>
            <a:endParaRPr lang="uk-UA" altLang="uk-UA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uk-UA"/>
              <a:t>з них </a:t>
            </a:r>
            <a:r>
              <a:rPr lang="uk-UA" altLang="uk-UA"/>
              <a:t>5 </a:t>
            </a:r>
            <a:r>
              <a:rPr lang="hu-HU" altLang="uk-UA"/>
              <a:t>р</a:t>
            </a:r>
            <a:r>
              <a:rPr lang="uk-UA" altLang="uk-UA"/>
              <a:t>і</a:t>
            </a:r>
            <a:r>
              <a:rPr lang="hu-HU" altLang="uk-UA"/>
              <a:t>к в ЗОШ №</a:t>
            </a:r>
            <a:r>
              <a:rPr lang="uk-UA" altLang="uk-UA"/>
              <a:t>1</a:t>
            </a:r>
            <a:endParaRPr lang="hu-HU" altLang="uk-UA" b="1"/>
          </a:p>
        </p:txBody>
      </p:sp>
      <p:pic>
        <p:nvPicPr>
          <p:cNvPr id="5123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églalap 1"/>
          <p:cNvSpPr>
            <a:spLocks noChangeArrowheads="1"/>
          </p:cNvSpPr>
          <p:nvPr/>
        </p:nvSpPr>
        <p:spPr bwMode="auto">
          <a:xfrm>
            <a:off x="500063" y="928688"/>
            <a:ext cx="86439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4400"/>
              <a:t>Конкурс дитячого читання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4000"/>
              <a:t>“Найкращий читач України – 2014”</a:t>
            </a:r>
            <a:endParaRPr lang="hu-HU" altLang="uk-UA" sz="4000"/>
          </a:p>
        </p:txBody>
      </p:sp>
      <p:pic>
        <p:nvPicPr>
          <p:cNvPr id="32771" name="Picture 2" descr="C:\Users\Alex\Desktop\атестація\DSC033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2643188"/>
            <a:ext cx="521493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3640138"/>
            <a:ext cx="3429000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997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Könyvtár! 0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0425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sz="3800" smtClean="0"/>
              <a:t>Урок-екскурсія 9 А класу у районній бібліотеці</a:t>
            </a:r>
            <a:endParaRPr lang="hu-HU" sz="380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551656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uk-UA" sz="4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Тиждень правознавства</a:t>
            </a:r>
            <a:endParaRPr lang="hu-HU" sz="4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Könyvtár! 03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632847" cy="503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4213" y="1889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uk-UA" sz="4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Дискусія </a:t>
            </a:r>
            <a:r>
              <a:rPr lang="uk-UA" sz="42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“Гендерна</a:t>
            </a:r>
            <a:r>
              <a:rPr lang="uk-UA" sz="4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політика нашої </a:t>
            </a:r>
            <a:r>
              <a:rPr lang="uk-UA" sz="42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держави”</a:t>
            </a:r>
            <a:endParaRPr lang="hu-HU" sz="4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dmin\Рабочий стол\бібліотека\5\DSCN08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160" y="620699"/>
            <a:ext cx="7681248" cy="576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188913"/>
            <a:ext cx="7451725" cy="1008062"/>
          </a:xfrm>
        </p:spPr>
        <p:txBody>
          <a:bodyPr/>
          <a:lstStyle/>
          <a:p>
            <a:pPr eaLnBrk="1" hangingPunct="1">
              <a:defRPr/>
            </a:pPr>
            <a:r>
              <a:rPr lang="uk-UA" sz="3800" smtClean="0"/>
              <a:t>Година спілкування у 7 Б класі</a:t>
            </a:r>
            <a:br>
              <a:rPr lang="uk-UA" sz="3800" smtClean="0"/>
            </a:br>
            <a:r>
              <a:rPr lang="uk-UA" sz="3800" smtClean="0"/>
              <a:t>“Моя домашня бібліотека “ </a:t>
            </a:r>
            <a:endParaRPr lang="hu-HU" sz="380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1400" b="1" dirty="0">
                <a:effectLst/>
              </a:rPr>
              <a:t>До 40-ї річниці створення Української Громадської групи сприяння виконанню Гельсінських угод учні 10 Б класу разом із вчителем історії Капустою Т.М. та бібліотекарем Орос К.Т. взяли участь у конференції в міській бібліотеці.</a:t>
            </a:r>
            <a:r>
              <a:rPr lang="uk-UA" sz="1400" dirty="0">
                <a:effectLst/>
              </a:rPr>
              <a:t/>
            </a:r>
            <a:br>
              <a:rPr lang="uk-UA" sz="1400" dirty="0">
                <a:effectLst/>
              </a:rPr>
            </a:br>
            <a:endParaRPr lang="uk-UA" sz="1400" dirty="0"/>
          </a:p>
        </p:txBody>
      </p:sp>
      <p:pic>
        <p:nvPicPr>
          <p:cNvPr id="36867" name="Kép 1" descr="http://beregovoschool1.klasna.com/uploads/editor/4589/386907/sitepage_1/images/risunok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1431925"/>
            <a:ext cx="448310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Kép 4" descr="http://beregovoschool1.klasna.com/uploads/editor/4589/386907/sitepage_1/images/risunok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25" y="3182938"/>
            <a:ext cx="4897438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>
              <a:defRPr/>
            </a:pPr>
            <a:r>
              <a:rPr lang="uk-UA" sz="3600" dirty="0" smtClean="0"/>
              <a:t>Історико-бібліотечний урок з 6 Б класом: “Хороша книга – свято душі”</a:t>
            </a:r>
            <a:endParaRPr lang="hu-HU" sz="3600" dirty="0"/>
          </a:p>
        </p:txBody>
      </p:sp>
      <p:pic>
        <p:nvPicPr>
          <p:cNvPr id="37891" name="Picture 2" descr="C:\Users\Alex\Desktop\атестація\20160317_133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" y="1500188"/>
            <a:ext cx="3613150" cy="257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3" descr="C:\Users\Alex\Desktop\Új mappa (2)\12899810_681384562003407_430373501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688" y="1500188"/>
            <a:ext cx="35242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 descr="C:\Users\Alex\Desktop\Új mappa (2)\12895250_681384532003410_2081320555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214813"/>
            <a:ext cx="32861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 descr="C:\Users\Alex\Desktop\атестація\20160317_1333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4071938"/>
            <a:ext cx="20891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" descr="C:\Users\Alex\Desktop\атестація\20160317_13441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286250"/>
            <a:ext cx="3429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lex\Desktop\атестація\20160317_1335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42938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C:\Users\Alex\Desktop\атестація\20160317_1335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625475"/>
            <a:ext cx="373856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C:\Users\Alex\Desktop\атестація\20160317_1336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3429000"/>
            <a:ext cx="42862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3214688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997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E:\Asztal\Kati\iskola\iskolai fényképek\Képek\jjj 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25" y="3643313"/>
            <a:ext cx="42862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 descr="E:\Asztal\Kati\iskola\iskolai fényképek\Képek\jjj 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5" y="1357313"/>
            <a:ext cx="3949700" cy="296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3" descr="E:\Asztal\Kati\iskola\iskolai fényképek\Képek\jjj 0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1263" y="1357313"/>
            <a:ext cx="39052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Жіноча доля в творчості           Т. Г. Шевченка</a:t>
            </a:r>
            <a:br>
              <a:rPr lang="uk-UA" dirty="0" smtClean="0"/>
            </a:br>
            <a:r>
              <a:rPr lang="uk-UA" dirty="0" smtClean="0"/>
              <a:t>з 9-б класом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E:\Asztal\Kati\iskola\iskolai fényképek\міський семінар\jvhchd! 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3786188"/>
            <a:ext cx="3925888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Міський семінар на базі Берегівської ЗОШ І-ІІІ ст.№1</a:t>
            </a:r>
            <a:endParaRPr lang="hu-HU" dirty="0"/>
          </a:p>
        </p:txBody>
      </p:sp>
      <p:pic>
        <p:nvPicPr>
          <p:cNvPr id="40964" name="Picture 2" descr="E:\Asztal\Kati\iskola\iskolai fényképek\міський семінар\jvhchd! 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5" y="1643063"/>
            <a:ext cx="3378200" cy="253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3" descr="E:\Asztal\Kati\iskola\iskolai fényképek\міський семінар\jvhchd! 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638" y="1714500"/>
            <a:ext cx="33337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D:\Фото школа\DSC00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6210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476250"/>
            <a:ext cx="6443662" cy="1716088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chemeClr val="bg2"/>
                </a:solidFill>
              </a:rPr>
              <a:t>Робота над створенням електронного обліку бібліотечного фонду</a:t>
            </a:r>
            <a:r>
              <a:rPr lang="uk-UA" smtClean="0"/>
              <a:t>  </a:t>
            </a:r>
            <a:endParaRPr lang="hu-HU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hu-HU" sz="4400" b="1" dirty="0" smtClean="0"/>
              <a:t> </a:t>
            </a:r>
            <a:r>
              <a:rPr lang="hu-HU" sz="4400" b="1" dirty="0" err="1" smtClean="0"/>
              <a:t>Творче</a:t>
            </a:r>
            <a:r>
              <a:rPr lang="hu-HU" sz="4400" b="1" dirty="0" smtClean="0"/>
              <a:t> </a:t>
            </a:r>
            <a:r>
              <a:rPr lang="hu-HU" sz="4400" b="1" dirty="0" err="1" smtClean="0"/>
              <a:t>кредо</a:t>
            </a:r>
            <a:r>
              <a:rPr lang="hu-HU" sz="4400" b="1" dirty="0" smtClean="0"/>
              <a:t>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hu-HU" sz="4400" i="1" dirty="0" smtClean="0">
                <a:latin typeface="Monotype Corsiva" pitchFamily="66" charset="0"/>
              </a:rPr>
              <a:t>"</a:t>
            </a:r>
            <a:r>
              <a:rPr lang="hu-HU" sz="4400" b="1" i="1" dirty="0" err="1" smtClean="0">
                <a:latin typeface="Monotype Corsiva" pitchFamily="66" charset="0"/>
              </a:rPr>
              <a:t>Така</a:t>
            </a:r>
            <a:r>
              <a:rPr lang="hu-HU" sz="4400" b="1" i="1" dirty="0" smtClean="0">
                <a:latin typeface="Monotype Corsiva" pitchFamily="66" charset="0"/>
              </a:rPr>
              <a:t> </a:t>
            </a:r>
            <a:r>
              <a:rPr lang="uk-UA" sz="4400" b="1" i="1" dirty="0" smtClean="0">
                <a:latin typeface="Monotype Corsiva" pitchFamily="66" charset="0"/>
              </a:rPr>
              <a:t> </a:t>
            </a:r>
            <a:r>
              <a:rPr lang="hu-HU" sz="4400" b="1" i="1" dirty="0" err="1" smtClean="0">
                <a:latin typeface="Monotype Corsiva" pitchFamily="66" charset="0"/>
              </a:rPr>
              <a:t>дісталась</a:t>
            </a:r>
            <a:r>
              <a:rPr lang="hu-HU" sz="4400" b="1" i="1" dirty="0" smtClean="0">
                <a:latin typeface="Monotype Corsiva" pitchFamily="66" charset="0"/>
              </a:rPr>
              <a:t> </a:t>
            </a:r>
            <a:r>
              <a:rPr lang="uk-UA" sz="4400" b="1" i="1" dirty="0" smtClean="0">
                <a:latin typeface="Monotype Corsiva" pitchFamily="66" charset="0"/>
              </a:rPr>
              <a:t> </a:t>
            </a:r>
            <a:r>
              <a:rPr lang="hu-HU" sz="4400" b="1" i="1" dirty="0" err="1" smtClean="0">
                <a:latin typeface="Monotype Corsiva" pitchFamily="66" charset="0"/>
              </a:rPr>
              <a:t>вже</a:t>
            </a:r>
            <a:r>
              <a:rPr lang="hu-HU" sz="4400" b="1" i="1" dirty="0" smtClean="0">
                <a:latin typeface="Monotype Corsiva" pitchFamily="66" charset="0"/>
              </a:rPr>
              <a:t> </a:t>
            </a:r>
            <a:r>
              <a:rPr lang="uk-UA" sz="4400" b="1" i="1" dirty="0" smtClean="0">
                <a:latin typeface="Monotype Corsiva" pitchFamily="66" charset="0"/>
              </a:rPr>
              <a:t> </a:t>
            </a:r>
            <a:r>
              <a:rPr lang="hu-HU" sz="4400" b="1" i="1" dirty="0" err="1" smtClean="0">
                <a:latin typeface="Monotype Corsiva" pitchFamily="66" charset="0"/>
              </a:rPr>
              <a:t>нам</a:t>
            </a:r>
            <a:r>
              <a:rPr lang="hu-HU" sz="4400" b="1" i="1" dirty="0" smtClean="0">
                <a:latin typeface="Monotype Corsiva" pitchFamily="66" charset="0"/>
              </a:rPr>
              <a:t> </a:t>
            </a:r>
            <a:r>
              <a:rPr lang="uk-UA" sz="4400" b="1" i="1" dirty="0" smtClean="0">
                <a:latin typeface="Monotype Corsiva" pitchFamily="66" charset="0"/>
              </a:rPr>
              <a:t> </a:t>
            </a:r>
            <a:r>
              <a:rPr lang="hu-HU" sz="4400" b="1" i="1" dirty="0" err="1" smtClean="0">
                <a:latin typeface="Monotype Corsiva" pitchFamily="66" charset="0"/>
              </a:rPr>
              <a:t>робота</a:t>
            </a:r>
            <a:r>
              <a:rPr lang="hu-HU" sz="4400" b="1" i="1" dirty="0" smtClean="0">
                <a:latin typeface="Monotype Corsiva" pitchFamily="66" charset="0"/>
              </a:rPr>
              <a:t>,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hu-HU" sz="4400" b="1" i="1" dirty="0" smtClean="0">
                <a:latin typeface="Monotype Corsiva" pitchFamily="66" charset="0"/>
              </a:rPr>
              <a:t>Є </a:t>
            </a:r>
            <a:r>
              <a:rPr lang="uk-UA" sz="4400" b="1" i="1" dirty="0" smtClean="0">
                <a:latin typeface="Monotype Corsiva" pitchFamily="66" charset="0"/>
              </a:rPr>
              <a:t> </a:t>
            </a:r>
            <a:r>
              <a:rPr lang="hu-HU" sz="4400" b="1" i="1" dirty="0" smtClean="0">
                <a:latin typeface="Monotype Corsiva" pitchFamily="66" charset="0"/>
              </a:rPr>
              <a:t>в </a:t>
            </a:r>
            <a:r>
              <a:rPr lang="uk-UA" sz="4400" b="1" i="1" dirty="0" smtClean="0">
                <a:latin typeface="Monotype Corsiva" pitchFamily="66" charset="0"/>
              </a:rPr>
              <a:t> </a:t>
            </a:r>
            <a:r>
              <a:rPr lang="hu-HU" sz="4400" b="1" i="1" dirty="0" err="1" smtClean="0">
                <a:latin typeface="Monotype Corsiva" pitchFamily="66" charset="0"/>
              </a:rPr>
              <a:t>ній</a:t>
            </a:r>
            <a:r>
              <a:rPr lang="hu-HU" sz="4400" b="1" i="1" dirty="0" smtClean="0">
                <a:latin typeface="Monotype Corsiva" pitchFamily="66" charset="0"/>
              </a:rPr>
              <a:t> і </a:t>
            </a:r>
            <a:r>
              <a:rPr lang="hu-HU" sz="4400" b="1" i="1" dirty="0" err="1" smtClean="0">
                <a:latin typeface="Monotype Corsiva" pitchFamily="66" charset="0"/>
              </a:rPr>
              <a:t>радість</a:t>
            </a:r>
            <a:r>
              <a:rPr lang="hu-HU" sz="4400" b="1" i="1" dirty="0" smtClean="0">
                <a:latin typeface="Monotype Corsiva" pitchFamily="66" charset="0"/>
              </a:rPr>
              <a:t>, є </a:t>
            </a:r>
            <a:r>
              <a:rPr lang="uk-UA" sz="4400" b="1" i="1" dirty="0" smtClean="0">
                <a:latin typeface="Monotype Corsiva" pitchFamily="66" charset="0"/>
              </a:rPr>
              <a:t> </a:t>
            </a:r>
            <a:r>
              <a:rPr lang="hu-HU" sz="4400" b="1" i="1" dirty="0" smtClean="0">
                <a:latin typeface="Monotype Corsiva" pitchFamily="66" charset="0"/>
              </a:rPr>
              <a:t>і </a:t>
            </a:r>
            <a:r>
              <a:rPr lang="uk-UA" sz="4400" b="1" i="1" dirty="0" smtClean="0">
                <a:latin typeface="Monotype Corsiva" pitchFamily="66" charset="0"/>
              </a:rPr>
              <a:t> </a:t>
            </a:r>
            <a:r>
              <a:rPr lang="hu-HU" sz="4400" b="1" i="1" dirty="0" err="1" smtClean="0">
                <a:latin typeface="Monotype Corsiva" pitchFamily="66" charset="0"/>
              </a:rPr>
              <a:t>турбота</a:t>
            </a:r>
            <a:r>
              <a:rPr lang="hu-HU" sz="4400" b="1" i="1" dirty="0" smtClean="0">
                <a:latin typeface="Monotype Corsiva" pitchFamily="66" charset="0"/>
              </a:rPr>
              <a:t>,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hu-HU" sz="4400" b="1" i="1" dirty="0" smtClean="0">
                <a:latin typeface="Monotype Corsiva" pitchFamily="66" charset="0"/>
              </a:rPr>
              <a:t>Є </a:t>
            </a:r>
            <a:r>
              <a:rPr lang="uk-UA" sz="4400" b="1" i="1" dirty="0" smtClean="0">
                <a:latin typeface="Monotype Corsiva" pitchFamily="66" charset="0"/>
              </a:rPr>
              <a:t> </a:t>
            </a:r>
            <a:r>
              <a:rPr lang="hu-HU" sz="4400" b="1" i="1" dirty="0" err="1" smtClean="0">
                <a:latin typeface="Monotype Corsiva" pitchFamily="66" charset="0"/>
              </a:rPr>
              <a:t>вічний</a:t>
            </a:r>
            <a:r>
              <a:rPr lang="hu-HU" sz="4400" b="1" i="1" dirty="0" smtClean="0">
                <a:latin typeface="Monotype Corsiva" pitchFamily="66" charset="0"/>
              </a:rPr>
              <a:t> </a:t>
            </a:r>
            <a:r>
              <a:rPr lang="uk-UA" sz="4400" b="1" i="1" dirty="0" smtClean="0">
                <a:latin typeface="Monotype Corsiva" pitchFamily="66" charset="0"/>
              </a:rPr>
              <a:t> </a:t>
            </a:r>
            <a:r>
              <a:rPr lang="hu-HU" sz="4400" b="1" i="1" dirty="0" err="1" smtClean="0">
                <a:latin typeface="Monotype Corsiva" pitchFamily="66" charset="0"/>
              </a:rPr>
              <a:t>пошук</a:t>
            </a:r>
            <a:r>
              <a:rPr lang="uk-UA" sz="4400" b="1" i="1" dirty="0" smtClean="0">
                <a:latin typeface="Monotype Corsiva" pitchFamily="66" charset="0"/>
              </a:rPr>
              <a:t> </a:t>
            </a:r>
            <a:r>
              <a:rPr lang="hu-HU" sz="4400" b="1" i="1" dirty="0" smtClean="0">
                <a:latin typeface="Monotype Corsiva" pitchFamily="66" charset="0"/>
              </a:rPr>
              <a:t>, </a:t>
            </a:r>
            <a:r>
              <a:rPr lang="hu-HU" sz="4400" b="1" i="1" dirty="0" err="1" smtClean="0">
                <a:latin typeface="Monotype Corsiva" pitchFamily="66" charset="0"/>
              </a:rPr>
              <a:t>безсонні</a:t>
            </a:r>
            <a:r>
              <a:rPr lang="hu-HU" sz="4400" b="1" i="1" dirty="0" smtClean="0">
                <a:latin typeface="Monotype Corsiva" pitchFamily="66" charset="0"/>
              </a:rPr>
              <a:t> </a:t>
            </a:r>
            <a:r>
              <a:rPr lang="uk-UA" sz="4400" b="1" i="1" dirty="0" smtClean="0">
                <a:latin typeface="Monotype Corsiva" pitchFamily="66" charset="0"/>
              </a:rPr>
              <a:t> </a:t>
            </a:r>
            <a:r>
              <a:rPr lang="hu-HU" sz="4400" b="1" i="1" dirty="0" err="1" smtClean="0">
                <a:latin typeface="Monotype Corsiva" pitchFamily="66" charset="0"/>
              </a:rPr>
              <a:t>ночі</a:t>
            </a:r>
            <a:r>
              <a:rPr lang="hu-HU" sz="4400" b="1" i="1" dirty="0" smtClean="0">
                <a:latin typeface="Monotype Corsiva" pitchFamily="66" charset="0"/>
              </a:rPr>
              <a:t>,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hu-HU" sz="4400" b="1" i="1" dirty="0" err="1" smtClean="0">
                <a:latin typeface="Monotype Corsiva" pitchFamily="66" charset="0"/>
              </a:rPr>
              <a:t>Та</a:t>
            </a:r>
            <a:r>
              <a:rPr lang="hu-HU" sz="4400" b="1" i="1" dirty="0" smtClean="0">
                <a:latin typeface="Monotype Corsiva" pitchFamily="66" charset="0"/>
              </a:rPr>
              <a:t> </a:t>
            </a:r>
            <a:r>
              <a:rPr lang="uk-UA" sz="4400" b="1" i="1" dirty="0" smtClean="0">
                <a:latin typeface="Monotype Corsiva" pitchFamily="66" charset="0"/>
              </a:rPr>
              <a:t> </a:t>
            </a:r>
            <a:r>
              <a:rPr lang="hu-HU" sz="4400" b="1" i="1" dirty="0" err="1" smtClean="0">
                <a:latin typeface="Monotype Corsiva" pitchFamily="66" charset="0"/>
              </a:rPr>
              <a:t>гріють</a:t>
            </a:r>
            <a:r>
              <a:rPr lang="hu-HU" sz="4400" b="1" i="1" dirty="0" smtClean="0">
                <a:latin typeface="Monotype Corsiva" pitchFamily="66" charset="0"/>
              </a:rPr>
              <a:t> </a:t>
            </a:r>
            <a:r>
              <a:rPr lang="uk-UA" sz="4400" b="1" i="1" dirty="0" smtClean="0">
                <a:latin typeface="Monotype Corsiva" pitchFamily="66" charset="0"/>
              </a:rPr>
              <a:t> </a:t>
            </a:r>
            <a:r>
              <a:rPr lang="hu-HU" sz="4400" b="1" i="1" dirty="0" err="1" smtClean="0">
                <a:latin typeface="Monotype Corsiva" pitchFamily="66" charset="0"/>
              </a:rPr>
              <a:t>душу</a:t>
            </a:r>
            <a:r>
              <a:rPr lang="hu-HU" sz="4400" b="1" i="1" dirty="0" smtClean="0">
                <a:latin typeface="Monotype Corsiva" pitchFamily="66" charset="0"/>
              </a:rPr>
              <a:t> </a:t>
            </a:r>
            <a:r>
              <a:rPr lang="uk-UA" sz="4400" b="1" i="1" dirty="0" smtClean="0">
                <a:latin typeface="Monotype Corsiva" pitchFamily="66" charset="0"/>
              </a:rPr>
              <a:t> </a:t>
            </a:r>
            <a:r>
              <a:rPr lang="hu-HU" sz="4400" b="1" i="1" dirty="0" err="1" smtClean="0">
                <a:latin typeface="Monotype Corsiva" pitchFamily="66" charset="0"/>
              </a:rPr>
              <a:t>дитячі</a:t>
            </a:r>
            <a:r>
              <a:rPr lang="hu-HU" sz="4400" b="1" i="1" dirty="0" smtClean="0">
                <a:latin typeface="Monotype Corsiva" pitchFamily="66" charset="0"/>
              </a:rPr>
              <a:t> </a:t>
            </a:r>
            <a:r>
              <a:rPr lang="uk-UA" sz="4400" b="1" i="1" dirty="0" smtClean="0">
                <a:latin typeface="Monotype Corsiva" pitchFamily="66" charset="0"/>
              </a:rPr>
              <a:t> </a:t>
            </a:r>
            <a:r>
              <a:rPr lang="hu-HU" sz="4400" b="1" i="1" dirty="0" err="1" smtClean="0">
                <a:latin typeface="Monotype Corsiva" pitchFamily="66" charset="0"/>
              </a:rPr>
              <a:t>очі</a:t>
            </a:r>
            <a:r>
              <a:rPr lang="hu-HU" sz="4400" b="1" i="1" dirty="0" smtClean="0">
                <a:latin typeface="Monotype Corsiva" pitchFamily="66" charset="0"/>
              </a:rPr>
              <a:t>"</a:t>
            </a:r>
            <a:endParaRPr lang="ru-RU" sz="4400" b="1" i="1" dirty="0" smtClean="0">
              <a:latin typeface="Monotype Corsiva" pitchFamily="66" charset="0"/>
            </a:endParaRPr>
          </a:p>
          <a:p>
            <a:pPr eaLnBrk="1" hangingPunct="1">
              <a:defRPr/>
            </a:pPr>
            <a:endParaRPr lang="hu-HU" sz="4400" dirty="0" smtClean="0"/>
          </a:p>
        </p:txBody>
      </p:sp>
      <p:pic>
        <p:nvPicPr>
          <p:cNvPr id="6148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048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C:\Documents and Settings\Admin\Рабочий стол\кукуріку бібліотека\фон\Новая папка\Рисунок3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00338"/>
            <a:ext cx="489585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600" b="1" dirty="0" smtClean="0"/>
              <a:t>Прагну у своїй діяльності:</a:t>
            </a:r>
            <a:endParaRPr lang="hu-HU" sz="36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57313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uk-UA" dirty="0" smtClean="0"/>
          </a:p>
          <a:p>
            <a:pPr eaLnBrk="1" hangingPunct="1">
              <a:defRPr/>
            </a:pPr>
            <a:r>
              <a:rPr lang="uk-UA" sz="2400" b="1" dirty="0" smtClean="0"/>
              <a:t>Щоб читачі дружили з книгою;</a:t>
            </a:r>
          </a:p>
          <a:p>
            <a:pPr eaLnBrk="1" hangingPunct="1"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Щоб із книги, як із найчистішого джерела, черпали знання і почуття гарячої любові до своєї Вітчизни, свого народу;</a:t>
            </a:r>
          </a:p>
          <a:p>
            <a:pPr eaLnBrk="1" hangingPunct="1">
              <a:defRPr/>
            </a:pPr>
            <a:r>
              <a:rPr lang="uk-UA" sz="2400" b="1" dirty="0" smtClean="0"/>
              <a:t>Щоб з непідробним інтересом входили у широкий  і багатогранний світ, який відкриває книга;</a:t>
            </a:r>
          </a:p>
          <a:p>
            <a:pPr eaLnBrk="1" hangingPunct="1"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Щоб жили за мудрим законом істинної культури: ні дня без книги.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uk-UA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hu-HU" dirty="0" smtClean="0"/>
          </a:p>
        </p:txBody>
      </p:sp>
      <p:pic>
        <p:nvPicPr>
          <p:cNvPr id="7174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400" b="1" dirty="0" smtClean="0"/>
              <a:t>Основне завдання шкільного бібіліотекаря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b="1" dirty="0" smtClean="0">
                <a:solidFill>
                  <a:srgbClr val="C00000"/>
                </a:solidFill>
              </a:rPr>
              <a:t>Прищеплення дитині любові до книги</a:t>
            </a:r>
            <a:endParaRPr lang="uk-UA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uk-UA" b="1" dirty="0" smtClean="0">
                <a:solidFill>
                  <a:srgbClr val="00B050"/>
                </a:solidFill>
              </a:rPr>
              <a:t>Навчити учнів-читачів користуватися бібліотекою, її фондом, довідково-бібліографічним апаратом</a:t>
            </a:r>
            <a:endParaRPr lang="uk-UA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uk-UA" b="1" dirty="0" smtClean="0">
                <a:solidFill>
                  <a:srgbClr val="0070C0"/>
                </a:solidFill>
              </a:rPr>
              <a:t>Навчити учня та вчителя оволодіти інформаційною культурою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hu-HU" dirty="0"/>
          </a:p>
        </p:txBody>
      </p:sp>
      <p:pic>
        <p:nvPicPr>
          <p:cNvPr id="8196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9463"/>
            <a:ext cx="2268538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997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400" b="1" dirty="0" smtClean="0"/>
              <a:t>Основні напрямки роботи шкільної бібліотеки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000" b="1" dirty="0" smtClean="0"/>
              <a:t>Формування інформаційно-бібліографічної культури учнів шляхом проведення уроків бібліотечно-бібліографічних знань;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000" b="1" dirty="0" smtClean="0">
                <a:solidFill>
                  <a:schemeClr val="accent4">
                    <a:lumMod val="75000"/>
                  </a:schemeClr>
                </a:solidFill>
              </a:rPr>
              <a:t>Співпраця з педагогічним колективом;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000" b="1" dirty="0" smtClean="0"/>
              <a:t>Вивчення формування та задоволення потреб у книгах та інформації;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000" b="1" dirty="0" smtClean="0">
                <a:solidFill>
                  <a:schemeClr val="accent4">
                    <a:lumMod val="75000"/>
                  </a:schemeClr>
                </a:solidFill>
              </a:rPr>
              <a:t>Робота з батьками, організація книжкових фондів, каталогів, робота з фондом підручників, підвищення кваліфікації бібліотекаря;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000" b="1" dirty="0" smtClean="0"/>
              <a:t>Пропаганда літератури шляхом проведення масових заходів спільно з педагогічним колективом</a:t>
            </a:r>
            <a:endParaRPr lang="ru-RU" sz="2000" b="1" dirty="0" smtClean="0"/>
          </a:p>
          <a:p>
            <a:pPr>
              <a:defRPr/>
            </a:pPr>
            <a:endParaRPr lang="hu-HU" dirty="0"/>
          </a:p>
        </p:txBody>
      </p:sp>
      <p:pic>
        <p:nvPicPr>
          <p:cNvPr id="9221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775" y="3978275"/>
            <a:ext cx="2997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/>
              <a:t>Методична робота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 smtClean="0"/>
              <a:t>Робота з батьками</a:t>
            </a:r>
          </a:p>
          <a:p>
            <a:pPr eaLnBrk="1" hangingPunct="1">
              <a:defRPr/>
            </a:pPr>
            <a:r>
              <a:rPr lang="uk-UA" b="1" dirty="0" smtClean="0"/>
              <a:t>Робота з класоводами</a:t>
            </a:r>
          </a:p>
          <a:p>
            <a:pPr eaLnBrk="1" hangingPunct="1">
              <a:defRPr/>
            </a:pPr>
            <a:r>
              <a:rPr lang="uk-UA" b="1" dirty="0" smtClean="0"/>
              <a:t>Хвилинка цікавих повідомлень</a:t>
            </a:r>
          </a:p>
          <a:p>
            <a:pPr eaLnBrk="1" hangingPunct="1">
              <a:defRPr/>
            </a:pPr>
            <a:r>
              <a:rPr lang="uk-UA" b="1" dirty="0" smtClean="0"/>
              <a:t>Допомога в проведенні свят</a:t>
            </a:r>
          </a:p>
          <a:p>
            <a:pPr eaLnBrk="1" hangingPunct="1">
              <a:defRPr/>
            </a:pPr>
            <a:r>
              <a:rPr lang="uk-UA" b="1" dirty="0" smtClean="0"/>
              <a:t>Робота з адміністрацією</a:t>
            </a:r>
          </a:p>
          <a:p>
            <a:pPr eaLnBrk="1" hangingPunct="1">
              <a:defRPr/>
            </a:pPr>
            <a:r>
              <a:rPr lang="uk-UA" b="1" dirty="0" smtClean="0"/>
              <a:t>Виступ на педрадах</a:t>
            </a:r>
            <a:endParaRPr lang="ru-RU" b="1" dirty="0" smtClean="0"/>
          </a:p>
          <a:p>
            <a:pPr>
              <a:defRPr/>
            </a:pPr>
            <a:endParaRPr lang="hu-HU" dirty="0"/>
          </a:p>
        </p:txBody>
      </p:sp>
      <p:pic>
        <p:nvPicPr>
          <p:cNvPr id="10244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C:\Documents and Settings\Admin\Рабочий стол\бібліотека\9999999999999\DSC019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1700808"/>
            <a:ext cx="853062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Documents and Settings\Admin\Рабочий стол\кукуріку бібліотека\духнович22\0_8d705_4ec530c8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5888"/>
            <a:ext cx="8229600" cy="187325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chemeClr val="tx1"/>
                </a:solidFill>
              </a:rPr>
              <a:t>Підсумки роботи 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бібліотеки –  на педраді</a:t>
            </a:r>
            <a:endParaRPr lang="hu-H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üggöny">
  <a:themeElements>
    <a:clrScheme name="Függöny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Függön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üggöny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üggöny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üggöny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üggöny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üggöny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üggöny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üggöny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üggöny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üggöny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695</TotalTime>
  <Words>572</Words>
  <Application>Microsoft Office PowerPoint</Application>
  <PresentationFormat>Екран (4:3)</PresentationFormat>
  <Paragraphs>93</Paragraphs>
  <Slides>39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39</vt:i4>
      </vt:variant>
    </vt:vector>
  </HeadingPairs>
  <TitlesOfParts>
    <vt:vector size="46" baseType="lpstr">
      <vt:lpstr>Tahoma</vt:lpstr>
      <vt:lpstr>Arial</vt:lpstr>
      <vt:lpstr>Wingdings</vt:lpstr>
      <vt:lpstr>Calibri</vt:lpstr>
      <vt:lpstr>Monotype Corsiva</vt:lpstr>
      <vt:lpstr>Wingdings 2</vt:lpstr>
      <vt:lpstr>Függöny</vt:lpstr>
      <vt:lpstr>Завідувач бібліотекою  Берегівської ЗОШ І-ІІІ ст. №1  Орос Катерина Габорівна </vt:lpstr>
      <vt:lpstr> Науково-методична тема:  “Робота з книгою та залучення учнів до читання"</vt:lpstr>
      <vt:lpstr>Презентація PowerPoint</vt:lpstr>
      <vt:lpstr>Презентація PowerPoint</vt:lpstr>
      <vt:lpstr>Прагну у своїй діяльності:</vt:lpstr>
      <vt:lpstr>Основне завдання шкільного бібіліотекаря</vt:lpstr>
      <vt:lpstr>Основні напрямки роботи шкільної бібліотеки</vt:lpstr>
      <vt:lpstr>Методична робота</vt:lpstr>
      <vt:lpstr>Підсумки роботи  бібліотеки –  на педраді</vt:lpstr>
      <vt:lpstr>Виставка літератури та дитячих малюнків як допомога вчителю у проведенні свят</vt:lpstr>
      <vt:lpstr>Робота з фондом</vt:lpstr>
      <vt:lpstr>Акція “Подаруй бібліотеці книгу”</vt:lpstr>
      <vt:lpstr>Подаровані книги  </vt:lpstr>
      <vt:lpstr>Книжкова лікарня </vt:lpstr>
      <vt:lpstr>Правила користування бібліотекою</vt:lpstr>
      <vt:lpstr>Формування системи бібліотечно-бібліографічних знань учнів</vt:lpstr>
      <vt:lpstr>Для учнів початкових класів</vt:lpstr>
      <vt:lpstr>Бібліотечний урок  “Книга – твій перший друг”</vt:lpstr>
      <vt:lpstr>Для учнів середніх і старших класів</vt:lpstr>
      <vt:lpstr>Презентація PowerPoint</vt:lpstr>
      <vt:lpstr>Твої помічники у  навчанні </vt:lpstr>
      <vt:lpstr>Країна знань нам двері відкриває  </vt:lpstr>
      <vt:lpstr>Тематичні книжкові виставки</vt:lpstr>
      <vt:lpstr>Книжкова виставка до ювілею  Т. Г. Шевченка</vt:lpstr>
      <vt:lpstr>Правове виховання</vt:lpstr>
      <vt:lpstr>Презентація PowerPoint</vt:lpstr>
      <vt:lpstr>День пам’яті  “Дзвони Чорнобиля”  </vt:lpstr>
      <vt:lpstr>Тематична виставка в бібліотеці школи «Моя країна – Україна» </vt:lpstr>
      <vt:lpstr>Всеукраїнський конкурс “Шкільна бібліотека”</vt:lpstr>
      <vt:lpstr>Презентація PowerPoint</vt:lpstr>
      <vt:lpstr>Урок-екскурсія 9 А класу у районній бібліотеці</vt:lpstr>
      <vt:lpstr>Презентація PowerPoint</vt:lpstr>
      <vt:lpstr>Година спілкування у 7 Б класі “Моя домашня бібліотека “ </vt:lpstr>
      <vt:lpstr>До 40-ї річниці створення Української Громадської групи сприяння виконанню Гельсінських угод учні 10 Б класу разом із вчителем історії Капустою Т.М. та бібліотекарем Орос К.Т. взяли участь у конференції в міській бібліотеці. </vt:lpstr>
      <vt:lpstr>Історико-бібліотечний урок з 6 Б класом: “Хороша книга – свято душі”</vt:lpstr>
      <vt:lpstr>Презентація PowerPoint</vt:lpstr>
      <vt:lpstr>Жіноча доля в творчості           Т. Г. Шевченка з 9-б класом</vt:lpstr>
      <vt:lpstr>Міський семінар на базі Берегівської ЗОШ І-ІІІ ст.№1</vt:lpstr>
      <vt:lpstr>Робота над створенням електронного обліку бібліотечного фонду  </vt:lpstr>
    </vt:vector>
  </TitlesOfParts>
  <Company>office2003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Психологічні чинники та бібліотечно-педагогічні умови підвищення читацької активності та культури читання</dc:title>
  <dc:creator>MS-USER</dc:creator>
  <cp:lastModifiedBy>User</cp:lastModifiedBy>
  <cp:revision>70</cp:revision>
  <dcterms:created xsi:type="dcterms:W3CDTF">2013-04-06T10:50:15Z</dcterms:created>
  <dcterms:modified xsi:type="dcterms:W3CDTF">2018-10-30T10:08:47Z</dcterms:modified>
</cp:coreProperties>
</file>