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0" r:id="rId2"/>
    <p:sldId id="331" r:id="rId3"/>
    <p:sldId id="271" r:id="rId4"/>
    <p:sldId id="323" r:id="rId5"/>
    <p:sldId id="324" r:id="rId6"/>
    <p:sldId id="259" r:id="rId7"/>
    <p:sldId id="262" r:id="rId8"/>
    <p:sldId id="257" r:id="rId9"/>
    <p:sldId id="256" r:id="rId10"/>
    <p:sldId id="332" r:id="rId11"/>
    <p:sldId id="294" r:id="rId12"/>
    <p:sldId id="290" r:id="rId13"/>
    <p:sldId id="291" r:id="rId14"/>
    <p:sldId id="292" r:id="rId15"/>
    <p:sldId id="293" r:id="rId16"/>
    <p:sldId id="285" r:id="rId17"/>
    <p:sldId id="295" r:id="rId18"/>
    <p:sldId id="296" r:id="rId19"/>
    <p:sldId id="297" r:id="rId20"/>
    <p:sldId id="298" r:id="rId21"/>
    <p:sldId id="265" r:id="rId22"/>
    <p:sldId id="267" r:id="rId23"/>
    <p:sldId id="266" r:id="rId24"/>
    <p:sldId id="279" r:id="rId25"/>
    <p:sldId id="322" r:id="rId26"/>
    <p:sldId id="300" r:id="rId27"/>
    <p:sldId id="283" r:id="rId28"/>
    <p:sldId id="284" r:id="rId29"/>
    <p:sldId id="272" r:id="rId30"/>
    <p:sldId id="326" r:id="rId31"/>
    <p:sldId id="327" r:id="rId32"/>
    <p:sldId id="328" r:id="rId33"/>
    <p:sldId id="273" r:id="rId34"/>
    <p:sldId id="274" r:id="rId35"/>
    <p:sldId id="307" r:id="rId36"/>
    <p:sldId id="312" r:id="rId37"/>
    <p:sldId id="316" r:id="rId38"/>
    <p:sldId id="320" r:id="rId39"/>
    <p:sldId id="329" r:id="rId40"/>
    <p:sldId id="330" r:id="rId41"/>
    <p:sldId id="276" r:id="rId42"/>
    <p:sldId id="26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42D"/>
    <a:srgbClr val="005828"/>
    <a:srgbClr val="FF2B2B"/>
    <a:srgbClr val="FF5B5B"/>
    <a:srgbClr val="EE2E08"/>
    <a:srgbClr val="000000"/>
    <a:srgbClr val="229638"/>
    <a:srgbClr val="007033"/>
    <a:srgbClr val="3F71B0"/>
    <a:srgbClr val="3276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02" autoAdjust="0"/>
    <p:restoredTop sz="94755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7399784895060532"/>
          <c:y val="2.6457190577673245E-2"/>
          <c:w val="0.50032149089653499"/>
          <c:h val="0.7059507169443899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1.185176889983859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2E-4E73-8194-BEA80D13BF27}"/>
                </c:ext>
              </c:extLst>
            </c:dLbl>
            <c:dLbl>
              <c:idx val="2"/>
              <c:layout>
                <c:manualLayout>
                  <c:x val="3.4073835587035972E-2"/>
                  <c:y val="2.16800650606803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2E-4E73-8194-BEA80D13BF27}"/>
                </c:ext>
              </c:extLst>
            </c:dLbl>
            <c:dLbl>
              <c:idx val="3"/>
              <c:layout>
                <c:manualLayout>
                  <c:x val="1.6296182237278072E-2"/>
                  <c:y val="4.336013012135979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2E-4E73-8194-BEA80D13BF27}"/>
                </c:ext>
              </c:extLst>
            </c:dLbl>
            <c:dLbl>
              <c:idx val="4"/>
              <c:layout>
                <c:manualLayout>
                  <c:x val="1.9259124462237705E-2"/>
                  <c:y val="-2.16800650606803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36-4F15-A3A0-DE96193097CA}"/>
                </c:ext>
              </c:extLst>
            </c:dLbl>
            <c:dLbl>
              <c:idx val="5"/>
              <c:layout>
                <c:manualLayout>
                  <c:x val="2.2222066687197305E-2"/>
                  <c:y val="-3.9746326791622284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E-4E73-8194-BEA80D13BF27}"/>
                </c:ext>
              </c:extLst>
            </c:dLbl>
            <c:dLbl>
              <c:idx val="8"/>
              <c:layout>
                <c:manualLayout>
                  <c:x val="2.5185008912156959E-2"/>
                  <c:y val="-4.336013012136063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E-4E73-8194-BEA80D13B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Берегівський ліцей імені Габора Бетлена</c:v>
                </c:pt>
                <c:pt idx="1">
                  <c:v>Гімназія імені Есе Томаша</c:v>
                </c:pt>
                <c:pt idx="2">
                  <c:v>Ліцей імені Мікеша Келемена</c:v>
                </c:pt>
                <c:pt idx="3">
                  <c:v>Гімназія Шандора Петефі</c:v>
                </c:pt>
                <c:pt idx="4">
                  <c:v>Гімназія "Опре Рома"</c:v>
                </c:pt>
                <c:pt idx="5">
                  <c:v>Гімназія імені Ганни Горват</c:v>
                </c:pt>
                <c:pt idx="6">
                  <c:v>Ліцей імені Т.Г. Шевченка з поглибленим вивчення англійської мови</c:v>
                </c:pt>
                <c:pt idx="7">
                  <c:v>Ліцей імені Лайоша Кошута</c:v>
                </c:pt>
                <c:pt idx="8">
                  <c:v>Ліцей імені Ілони Зріні</c:v>
                </c:pt>
                <c:pt idx="9">
                  <c:v>Ліцей імені Ф. Потушняка</c:v>
                </c:pt>
                <c:pt idx="10">
                  <c:v>Ліцей "Платан"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72</c:v>
                </c:pt>
                <c:pt idx="1">
                  <c:v>66</c:v>
                </c:pt>
                <c:pt idx="2">
                  <c:v>73</c:v>
                </c:pt>
                <c:pt idx="3">
                  <c:v>83</c:v>
                </c:pt>
                <c:pt idx="4">
                  <c:v>76</c:v>
                </c:pt>
                <c:pt idx="5">
                  <c:v>84</c:v>
                </c:pt>
                <c:pt idx="6">
                  <c:v>56</c:v>
                </c:pt>
                <c:pt idx="7">
                  <c:v>91</c:v>
                </c:pt>
                <c:pt idx="8">
                  <c:v>55</c:v>
                </c:pt>
                <c:pt idx="9">
                  <c:v>64</c:v>
                </c:pt>
                <c:pt idx="10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E-4E73-8194-BEA80D13BF27}"/>
            </c:ext>
          </c:extLst>
        </c:ser>
        <c:dLbls>
          <c:showVal val="1"/>
        </c:dLbls>
        <c:gapWidth val="50"/>
        <c:axId val="47946368"/>
        <c:axId val="47948160"/>
      </c:barChart>
      <c:catAx>
        <c:axId val="47946368"/>
        <c:scaling>
          <c:orientation val="minMax"/>
        </c:scaling>
        <c:delete val="1"/>
        <c:axPos val="l"/>
        <c:numFmt formatCode="General" sourceLinked="0"/>
        <c:tickLblPos val="nextTo"/>
        <c:crossAx val="47948160"/>
        <c:crosses val="autoZero"/>
        <c:lblAlgn val="ctr"/>
        <c:lblOffset val="50"/>
      </c:catAx>
      <c:valAx>
        <c:axId val="47948160"/>
        <c:scaling>
          <c:orientation val="minMax"/>
          <c:max val="100"/>
          <c:min val="0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lang="uk-UA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946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07103018372701"/>
          <c:y val="4.4412129617943621E-2"/>
          <c:w val="0.86601230314960631"/>
          <c:h val="0.755042181443455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 учнів</c:v>
                </c:pt>
              </c:strCache>
            </c:strRef>
          </c:tx>
          <c:spPr>
            <a:gradFill flip="none" rotWithShape="1">
              <a:gsLst>
                <a:gs pos="0">
                  <a:srgbClr val="3F71B0"/>
                </a:gs>
                <a:gs pos="100000">
                  <a:srgbClr val="1F497D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49-45F5-B516-202F36A0E8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подолали
поріг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rgbClr val="FF2B2B"/>
                </a:gs>
              </a:gsLst>
              <a:lin ang="18900000" scaled="1"/>
            </a:gradFill>
          </c:spPr>
          <c:dLbls>
            <c:dLbl>
              <c:idx val="0"/>
              <c:layout>
                <c:manualLayout>
                  <c:x val="-6.4583275007699004E-2"/>
                  <c:y val="-3.265295208397711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49-45F5-B516-202F36A0E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49-45F5-B516-202F36A0E8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Високий рівень</c:v>
                </c:pt>
              </c:strCache>
            </c:strRef>
          </c:tx>
          <c:spPr>
            <a:solidFill>
              <a:srgbClr val="229638"/>
            </a:solidFill>
          </c:spPr>
          <c:dLbls>
            <c:dLbl>
              <c:idx val="0"/>
              <c:layout>
                <c:manualLayout>
                  <c:x val="-6.8750000000000019E-2"/>
                  <c:y val="3.26529520839784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49-45F5-B516-202F36A0E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49-45F5-B516-202F36A0E8FD}"/>
            </c:ext>
          </c:extLst>
        </c:ser>
        <c:gapWidth val="100"/>
        <c:overlap val="-36"/>
        <c:axId val="145140736"/>
        <c:axId val="145150720"/>
      </c:barChart>
      <c:catAx>
        <c:axId val="145140736"/>
        <c:scaling>
          <c:orientation val="minMax"/>
        </c:scaling>
        <c:axPos val="b"/>
        <c:numFmt formatCode="General" sourceLinked="0"/>
        <c:tickLblPos val="none"/>
        <c:txPr>
          <a:bodyPr/>
          <a:lstStyle/>
          <a:p>
            <a:pPr>
              <a:defRPr lang="uk-UA"/>
            </a:pPr>
            <a:endParaRPr lang="ru-RU"/>
          </a:p>
        </c:txPr>
        <c:crossAx val="145150720"/>
        <c:crosses val="autoZero"/>
        <c:auto val="1"/>
        <c:lblAlgn val="ctr"/>
        <c:lblOffset val="100"/>
      </c:catAx>
      <c:valAx>
        <c:axId val="145150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145140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5112002196746639"/>
          <c:w val="0.99166666666666659"/>
          <c:h val="0.14847682977373303"/>
        </c:manualLayout>
      </c:layout>
      <c:txPr>
        <a:bodyPr/>
        <a:lstStyle/>
        <a:p>
          <a:pPr>
            <a:defRPr lang="uk-UA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i="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07103018372701"/>
          <c:y val="4.4412129617943663E-2"/>
          <c:w val="0.86601230314960631"/>
          <c:h val="0.755042181443455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 учнів</c:v>
                </c:pt>
              </c:strCache>
            </c:strRef>
          </c:tx>
          <c:spPr>
            <a:gradFill flip="none" rotWithShape="1">
              <a:gsLst>
                <a:gs pos="0">
                  <a:srgbClr val="3F71B0"/>
                </a:gs>
                <a:gs pos="100000">
                  <a:srgbClr val="1F497D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7B-42BC-B4C5-6E9513F380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подолали
поріг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rgbClr val="FF2B2B"/>
                </a:gs>
              </a:gsLst>
              <a:lin ang="18900000" scaled="1"/>
            </a:gradFill>
          </c:spPr>
          <c:dLbls>
            <c:dLbl>
              <c:idx val="0"/>
              <c:layout>
                <c:manualLayout>
                  <c:x val="-6.4583333333333645E-2"/>
                  <c:y val="-1.632647604198919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B-42BC-B4C5-6E9513F38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7B-42BC-B4C5-6E9513F380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Високий рівень</c:v>
                </c:pt>
              </c:strCache>
            </c:strRef>
          </c:tx>
          <c:spPr>
            <a:solidFill>
              <a:srgbClr val="229638"/>
            </a:solidFill>
          </c:spPr>
          <c:dLbls>
            <c:dLbl>
              <c:idx val="0"/>
              <c:layout>
                <c:manualLayout>
                  <c:x val="-6.8750000000000019E-2"/>
                  <c:y val="3.2652952083978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B-42BC-B4C5-6E9513F38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7B-42BC-B4C5-6E9513F38004}"/>
            </c:ext>
          </c:extLst>
        </c:ser>
        <c:gapWidth val="100"/>
        <c:overlap val="-36"/>
        <c:axId val="145304960"/>
        <c:axId val="145327232"/>
      </c:barChart>
      <c:catAx>
        <c:axId val="145304960"/>
        <c:scaling>
          <c:orientation val="minMax"/>
        </c:scaling>
        <c:axPos val="b"/>
        <c:numFmt formatCode="General" sourceLinked="0"/>
        <c:tickLblPos val="none"/>
        <c:txPr>
          <a:bodyPr/>
          <a:lstStyle/>
          <a:p>
            <a:pPr>
              <a:defRPr lang="uk-UA"/>
            </a:pPr>
            <a:endParaRPr lang="ru-RU"/>
          </a:p>
        </c:txPr>
        <c:crossAx val="145327232"/>
        <c:crosses val="autoZero"/>
        <c:auto val="1"/>
        <c:lblAlgn val="ctr"/>
        <c:lblOffset val="100"/>
      </c:catAx>
      <c:valAx>
        <c:axId val="145327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145304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5112002196746639"/>
          <c:w val="0.99166666666666659"/>
          <c:h val="0.14847682977373303"/>
        </c:manualLayout>
      </c:layout>
      <c:txPr>
        <a:bodyPr/>
        <a:lstStyle/>
        <a:p>
          <a:pPr>
            <a:defRPr lang="uk-UA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i="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7399784895060532"/>
          <c:y val="2.6457190577673272E-2"/>
          <c:w val="0.50032149089653499"/>
          <c:h val="0.7059507169443903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1.629618223727806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2E-4E73-8194-BEA80D13BF27}"/>
                </c:ext>
              </c:extLst>
            </c:dLbl>
            <c:dLbl>
              <c:idx val="2"/>
              <c:layout>
                <c:manualLayout>
                  <c:x val="0"/>
                  <c:y val="2.168006506068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2E-4E73-8194-BEA80D13BF27}"/>
                </c:ext>
              </c:extLst>
            </c:dLbl>
            <c:dLbl>
              <c:idx val="3"/>
              <c:layout>
                <c:manualLayout>
                  <c:x val="4.4442966861708904E-3"/>
                  <c:y val="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2E-4E73-8194-BEA80D13BF27}"/>
                </c:ext>
              </c:extLst>
            </c:dLbl>
            <c:dLbl>
              <c:idx val="4"/>
              <c:layout>
                <c:manualLayout>
                  <c:x val="2.8147951137116566E-2"/>
                  <c:y val="-2.168006506068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3A-4E9A-BBD2-7CC6905DE198}"/>
                </c:ext>
              </c:extLst>
            </c:dLbl>
            <c:dLbl>
              <c:idx val="5"/>
              <c:layout>
                <c:manualLayout>
                  <c:x val="1.185176889983869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E-4E73-8194-BEA80D13BF27}"/>
                </c:ext>
              </c:extLst>
            </c:dLbl>
            <c:dLbl>
              <c:idx val="6"/>
              <c:layout>
                <c:manualLayout>
                  <c:x val="3.555530669951569E-2"/>
                  <c:y val="2.16800650606806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A-4E9A-BBD2-7CC6905DE198}"/>
                </c:ext>
              </c:extLst>
            </c:dLbl>
            <c:dLbl>
              <c:idx val="7"/>
              <c:layout>
                <c:manualLayout>
                  <c:x val="1.9259124462237806E-2"/>
                  <c:y val="-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3A-4E9A-BBD2-7CC6905DE198}"/>
                </c:ext>
              </c:extLst>
            </c:dLbl>
            <c:dLbl>
              <c:idx val="8"/>
              <c:layout>
                <c:manualLayout>
                  <c:x val="2.8147951137116566E-2"/>
                  <c:y val="-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E-4E73-8194-BEA80D13BF27}"/>
                </c:ext>
              </c:extLst>
            </c:dLbl>
            <c:dLbl>
              <c:idx val="9"/>
              <c:layout>
                <c:manualLayout>
                  <c:x val="1.925912446223780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A-4E9A-BBD2-7CC6905DE198}"/>
                </c:ext>
              </c:extLst>
            </c:dLbl>
            <c:dLbl>
              <c:idx val="10"/>
              <c:layout>
                <c:manualLayout>
                  <c:x val="8.8888266748789382E-3"/>
                  <c:y val="2.1678357968943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3A-4E9A-BBD2-7CC6905DE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Яношівський ліцей</c:v>
                </c:pt>
                <c:pt idx="1">
                  <c:v>Чомський ліцей</c:v>
                </c:pt>
                <c:pt idx="2">
                  <c:v>Мужіївський ліцей імені Яноша Гуняді</c:v>
                </c:pt>
                <c:pt idx="3">
                  <c:v>Гатянський ліцей імені Ковача Вільмоша</c:v>
                </c:pt>
                <c:pt idx="4">
                  <c:v>Варівський ліцей імені Фенренца Ракоці ІІ</c:v>
                </c:pt>
                <c:pt idx="5">
                  <c:v>Четфалвівська гімназія імені Жигмонда Моріца </c:v>
                </c:pt>
                <c:pt idx="6">
                  <c:v>Оросіївська гімназія</c:v>
                </c:pt>
                <c:pt idx="7">
                  <c:v>Гечанська гімназія</c:v>
                </c:pt>
                <c:pt idx="8">
                  <c:v>Галаборська гімназія</c:v>
                </c:pt>
                <c:pt idx="9">
                  <c:v>Боржавська гімназія</c:v>
                </c:pt>
                <c:pt idx="10">
                  <c:v>Бадалівська гімназія імені Йожефа Гводані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62</c:v>
                </c:pt>
                <c:pt idx="1">
                  <c:v>85</c:v>
                </c:pt>
                <c:pt idx="2">
                  <c:v>45</c:v>
                </c:pt>
                <c:pt idx="3">
                  <c:v>64</c:v>
                </c:pt>
                <c:pt idx="4">
                  <c:v>74</c:v>
                </c:pt>
                <c:pt idx="5">
                  <c:v>79</c:v>
                </c:pt>
                <c:pt idx="6">
                  <c:v>73</c:v>
                </c:pt>
                <c:pt idx="7">
                  <c:v>78</c:v>
                </c:pt>
                <c:pt idx="8">
                  <c:v>74</c:v>
                </c:pt>
                <c:pt idx="9">
                  <c:v>78</c:v>
                </c:pt>
                <c:pt idx="1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E-4E73-8194-BEA80D13BF27}"/>
            </c:ext>
          </c:extLst>
        </c:ser>
        <c:dLbls>
          <c:showVal val="1"/>
        </c:dLbls>
        <c:gapWidth val="50"/>
        <c:axId val="48107904"/>
        <c:axId val="48109440"/>
      </c:barChart>
      <c:catAx>
        <c:axId val="48107904"/>
        <c:scaling>
          <c:orientation val="minMax"/>
        </c:scaling>
        <c:delete val="1"/>
        <c:axPos val="l"/>
        <c:numFmt formatCode="General" sourceLinked="0"/>
        <c:tickLblPos val="nextTo"/>
        <c:crossAx val="48109440"/>
        <c:crosses val="autoZero"/>
        <c:lblAlgn val="ctr"/>
        <c:lblOffset val="50"/>
      </c:catAx>
      <c:valAx>
        <c:axId val="48109440"/>
        <c:scaling>
          <c:orientation val="minMax"/>
          <c:max val="100"/>
          <c:min val="0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lang="uk-UA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107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7399784895060532"/>
          <c:y val="2.6457190577673297E-2"/>
          <c:w val="0.50032149089653499"/>
          <c:h val="0.7059507169443907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-1.481471112479819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2E-4E73-8194-BEA80D13BF27}"/>
                </c:ext>
              </c:extLst>
            </c:dLbl>
            <c:dLbl>
              <c:idx val="2"/>
              <c:layout>
                <c:manualLayout>
                  <c:x val="0"/>
                  <c:y val="2.168006506068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2E-4E73-8194-BEA80D13BF27}"/>
                </c:ext>
              </c:extLst>
            </c:dLbl>
            <c:dLbl>
              <c:idx val="3"/>
              <c:layout>
                <c:manualLayout>
                  <c:x val="4.4442966861708922E-3"/>
                  <c:y val="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2E-4E73-8194-BEA80D13BF2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E-4E73-8194-BEA80D13BF27}"/>
                </c:ext>
              </c:extLst>
            </c:dLbl>
            <c:dLbl>
              <c:idx val="8"/>
              <c:layout>
                <c:manualLayout>
                  <c:x val="-2.9629422249596391E-3"/>
                  <c:y val="-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E-4E73-8194-BEA80D13BF27}"/>
                </c:ext>
              </c:extLst>
            </c:dLbl>
            <c:dLbl>
              <c:idx val="10"/>
              <c:layout>
                <c:manualLayout>
                  <c:x val="5.9258844499192774E-3"/>
                  <c:y val="2.16783579689433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B6-4108-8802-84D70E69C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4">
                  <c:v>Комунальна установа дитячо-юнацька спортивна школа Берегівської міської ради Закарпатської області</c:v>
                </c:pt>
                <c:pt idx="5">
                  <c:v>Комунальний заклад Центр позашкільної освіти Берегівської  міської ради</c:v>
                </c:pt>
                <c:pt idx="8">
                  <c:v>Кідьошська початкова школа</c:v>
                </c:pt>
                <c:pt idx="9">
                  <c:v>Великобактянська початкова школа</c:v>
                </c:pt>
                <c:pt idx="10">
                  <c:v>Бенянська гімназія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4">
                  <c:v>27</c:v>
                </c:pt>
                <c:pt idx="5">
                  <c:v>67</c:v>
                </c:pt>
                <c:pt idx="8">
                  <c:v>69</c:v>
                </c:pt>
                <c:pt idx="9">
                  <c:v>60</c:v>
                </c:pt>
                <c:pt idx="10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E-4E73-8194-BEA80D13BF27}"/>
            </c:ext>
          </c:extLst>
        </c:ser>
        <c:dLbls>
          <c:showVal val="1"/>
        </c:dLbls>
        <c:gapWidth val="50"/>
        <c:axId val="48162304"/>
        <c:axId val="48163840"/>
      </c:barChart>
      <c:catAx>
        <c:axId val="48162304"/>
        <c:scaling>
          <c:orientation val="minMax"/>
        </c:scaling>
        <c:delete val="1"/>
        <c:axPos val="l"/>
        <c:numFmt formatCode="General" sourceLinked="0"/>
        <c:tickLblPos val="nextTo"/>
        <c:crossAx val="48163840"/>
        <c:crosses val="autoZero"/>
        <c:lblAlgn val="ctr"/>
        <c:lblOffset val="50"/>
      </c:catAx>
      <c:valAx>
        <c:axId val="48163840"/>
        <c:scaling>
          <c:orientation val="minMax"/>
          <c:max val="100"/>
          <c:min val="0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lang="uk-UA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162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lang="uk-UA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uk-UA" sz="1800" baseline="0" dirty="0" smtClean="0">
                <a:latin typeface="Times New Roman" pitchFamily="18" charset="0"/>
                <a:cs typeface="Times New Roman" pitchFamily="18" charset="0"/>
              </a:rPr>
              <a:t> освіти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7693967099045629"/>
          <c:y val="0.16047662401574789"/>
          <c:w val="0.74100694384016952"/>
          <c:h val="0.6842864173228380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Всього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100000">
                  <a:srgbClr val="3276C8"/>
                </a:gs>
              </a:gsLst>
              <a:lin ang="18900000" scaled="1"/>
              <a:tileRect/>
            </a:gra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i="0" smtClean="0"/>
                      <a:t>1428</a:t>
                    </a:r>
                    <a:endParaRPr lang="en-US" i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6C-4D0D-BC81-1222B0467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3200" b="1" i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B-4C70-9795-13527082DBE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Вакциновано</c:v>
                </c:pt>
              </c:strCache>
            </c:strRef>
          </c:tx>
          <c:spPr>
            <a:gradFill>
              <a:gsLst>
                <a:gs pos="0">
                  <a:srgbClr val="229638"/>
                </a:gs>
                <a:gs pos="100000">
                  <a:srgbClr val="00B050"/>
                </a:gs>
              </a:gsLst>
              <a:lin ang="18900000" scaled="1"/>
            </a:gra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i="0" smtClean="0"/>
                      <a:t>941</a:t>
                    </a:r>
                    <a:endParaRPr lang="en-US" i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6C-4D0D-BC81-1222B0467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3200" b="1" i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CB-4C70-9795-13527082DBED}"/>
            </c:ext>
          </c:extLst>
        </c:ser>
        <c:gapWidth val="120"/>
        <c:overlap val="-16"/>
        <c:axId val="50736128"/>
        <c:axId val="50742016"/>
      </c:barChart>
      <c:catAx>
        <c:axId val="50736128"/>
        <c:scaling>
          <c:orientation val="minMax"/>
        </c:scaling>
        <c:delete val="1"/>
        <c:axPos val="b"/>
        <c:numFmt formatCode="General" sourceLinked="0"/>
        <c:tickLblPos val="nextTo"/>
        <c:crossAx val="50742016"/>
        <c:crosses val="autoZero"/>
        <c:auto val="1"/>
        <c:lblAlgn val="ctr"/>
        <c:lblOffset val="100"/>
      </c:catAx>
      <c:valAx>
        <c:axId val="50742016"/>
        <c:scaling>
          <c:orientation val="minMax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lang="uk-UA" sz="1800" b="1" i="1" spc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7361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075667201118637"/>
          <c:y val="0.85737555369964324"/>
          <c:w val="0.83924332798881363"/>
          <c:h val="0.142624446300362"/>
        </c:manualLayout>
      </c:layout>
      <c:txPr>
        <a:bodyPr/>
        <a:lstStyle/>
        <a:p>
          <a:pPr>
            <a:defRPr lang="uk-UA" sz="1400" b="1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7399784895060532"/>
          <c:y val="2.6457190577673248E-2"/>
          <c:w val="0.50032149089653499"/>
          <c:h val="0.7059507169443900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1.333324001231837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2E-4E73-8194-BEA80D13BF27}"/>
                </c:ext>
              </c:extLst>
            </c:dLbl>
            <c:dLbl>
              <c:idx val="2"/>
              <c:layout>
                <c:manualLayout>
                  <c:x val="1.1851768899838506E-2"/>
                  <c:y val="2.16800650606796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2E-4E73-8194-BEA80D13BF27}"/>
                </c:ext>
              </c:extLst>
            </c:dLbl>
            <c:dLbl>
              <c:idx val="3"/>
              <c:layout>
                <c:manualLayout>
                  <c:x val="1.0370297787358736E-2"/>
                  <c:y val="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2E-4E73-8194-BEA80D13BF27}"/>
                </c:ext>
              </c:extLst>
            </c:dLbl>
            <c:dLbl>
              <c:idx val="5"/>
              <c:layout>
                <c:manualLayout>
                  <c:x val="8.8888266748790266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E-4E73-8194-BEA80D13BF27}"/>
                </c:ext>
              </c:extLst>
            </c:dLbl>
            <c:dLbl>
              <c:idx val="8"/>
              <c:layout>
                <c:manualLayout>
                  <c:x val="2.9629422249597467E-3"/>
                  <c:y val="-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E-4E73-8194-BEA80D13B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Боржавська гімназія</c:v>
                </c:pt>
                <c:pt idx="1">
                  <c:v>Бадалівська гімназія імені Йожефа Гводані</c:v>
                </c:pt>
                <c:pt idx="2">
                  <c:v>Гімназія імені Есе Томаша</c:v>
                </c:pt>
                <c:pt idx="3">
                  <c:v>Ліцей імені Мікеша Келемена</c:v>
                </c:pt>
                <c:pt idx="4">
                  <c:v>Гімназія Шандора Петефі</c:v>
                </c:pt>
                <c:pt idx="5">
                  <c:v>Гімназія "Опре Рома"</c:v>
                </c:pt>
                <c:pt idx="6">
                  <c:v>Гімназія імені Ганни Горват</c:v>
                </c:pt>
                <c:pt idx="7">
                  <c:v>Ліцей імені Т.Г. Шевченка з поглибленим вивчення англійської мови</c:v>
                </c:pt>
                <c:pt idx="8">
                  <c:v>Ліцей імені Лайоша Кошута</c:v>
                </c:pt>
                <c:pt idx="9">
                  <c:v>Ліцей імені Ілони Зріні</c:v>
                </c:pt>
                <c:pt idx="10">
                  <c:v>Ліцей імені Ф. Потушняка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</c:v>
                </c:pt>
                <c:pt idx="1">
                  <c:v>16</c:v>
                </c:pt>
                <c:pt idx="2">
                  <c:v>14</c:v>
                </c:pt>
                <c:pt idx="3">
                  <c:v>18</c:v>
                </c:pt>
                <c:pt idx="4">
                  <c:v>20</c:v>
                </c:pt>
                <c:pt idx="5">
                  <c:v>54</c:v>
                </c:pt>
                <c:pt idx="6">
                  <c:v>16</c:v>
                </c:pt>
                <c:pt idx="7">
                  <c:v>62</c:v>
                </c:pt>
                <c:pt idx="8">
                  <c:v>71</c:v>
                </c:pt>
                <c:pt idx="9">
                  <c:v>16</c:v>
                </c:pt>
                <c:pt idx="10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E-4E73-8194-BEA80D13BF27}"/>
            </c:ext>
          </c:extLst>
        </c:ser>
        <c:dLbls>
          <c:showVal val="1"/>
        </c:dLbls>
        <c:gapWidth val="50"/>
        <c:axId val="106740352"/>
        <c:axId val="109110400"/>
      </c:barChart>
      <c:catAx>
        <c:axId val="106740352"/>
        <c:scaling>
          <c:orientation val="minMax"/>
        </c:scaling>
        <c:delete val="1"/>
        <c:axPos val="l"/>
        <c:numFmt formatCode="General" sourceLinked="0"/>
        <c:tickLblPos val="nextTo"/>
        <c:crossAx val="109110400"/>
        <c:crosses val="autoZero"/>
        <c:lblAlgn val="ctr"/>
        <c:lblOffset val="50"/>
      </c:catAx>
      <c:valAx>
        <c:axId val="109110400"/>
        <c:scaling>
          <c:orientation val="minMax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lang="uk-UA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740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399784895060532"/>
          <c:y val="2.6457190577673248E-2"/>
          <c:w val="0.50032149089653499"/>
          <c:h val="0.7428068275475451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3.2592364474556074E-2"/>
                  <c:y val="-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07-4139-AAB8-FF1EB42E50C8}"/>
                </c:ext>
              </c:extLst>
            </c:dLbl>
            <c:dLbl>
              <c:idx val="1"/>
              <c:layout>
                <c:manualLayout>
                  <c:x val="4.4444133374394578E-3"/>
                  <c:y val="-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2E-4E73-8194-BEA80D13BF27}"/>
                </c:ext>
              </c:extLst>
            </c:dLbl>
            <c:dLbl>
              <c:idx val="2"/>
              <c:layout>
                <c:manualLayout>
                  <c:x val="0"/>
                  <c:y val="2.168006506068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2E-4E73-8194-BEA80D13BF27}"/>
                </c:ext>
              </c:extLst>
            </c:dLbl>
            <c:dLbl>
              <c:idx val="3"/>
              <c:layout>
                <c:manualLayout>
                  <c:x val="4.444296686170887E-3"/>
                  <c:y val="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2E-4E73-8194-BEA80D13BF27}"/>
                </c:ext>
              </c:extLst>
            </c:dLbl>
            <c:dLbl>
              <c:idx val="4"/>
              <c:layout>
                <c:manualLayout>
                  <c:x val="2.222206668719729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07-4139-AAB8-FF1EB42E50C8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E-4E73-8194-BEA80D13BF27}"/>
                </c:ext>
              </c:extLst>
            </c:dLbl>
            <c:dLbl>
              <c:idx val="8"/>
              <c:layout>
                <c:manualLayout>
                  <c:x val="-2.9629422249596391E-3"/>
                  <c:y val="-4.33601301213605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E-4E73-8194-BEA80D13BF27}"/>
                </c:ext>
              </c:extLst>
            </c:dLbl>
            <c:dLbl>
              <c:idx val="9"/>
              <c:layout>
                <c:manualLayout>
                  <c:x val="1.4814711124798193E-3"/>
                  <c:y val="-2.168006506068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07-4139-AAB8-FF1EB42E50C8}"/>
                </c:ext>
              </c:extLst>
            </c:dLbl>
            <c:dLbl>
              <c:idx val="10"/>
              <c:layout>
                <c:manualLayout>
                  <c:x val="2.9629422249596391E-3"/>
                  <c:y val="2.168006506068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08-4F5E-8FEA-726E24BBB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Кідьошська початкова школа</c:v>
                </c:pt>
                <c:pt idx="1">
                  <c:v>Великобактянська початкова школа</c:v>
                </c:pt>
                <c:pt idx="2">
                  <c:v>Бенянська гімназія</c:v>
                </c:pt>
                <c:pt idx="3">
                  <c:v>Яношівський ліцей</c:v>
                </c:pt>
                <c:pt idx="4">
                  <c:v>Чомський ліцей</c:v>
                </c:pt>
                <c:pt idx="5">
                  <c:v>Мужіївський ліцей імені Яноша Гуняді</c:v>
                </c:pt>
                <c:pt idx="6">
                  <c:v>Гатянський ліцей імені Ковача Вільмоша</c:v>
                </c:pt>
                <c:pt idx="7">
                  <c:v>Варівський ліцей імені Фенренца Ракоці ІІ</c:v>
                </c:pt>
                <c:pt idx="8">
                  <c:v>Четфалвівська гімназія</c:v>
                </c:pt>
                <c:pt idx="9">
                  <c:v>Оросіївська гімназія</c:v>
                </c:pt>
                <c:pt idx="10">
                  <c:v>Гечанська гімназія</c:v>
                </c:pt>
                <c:pt idx="11">
                  <c:v>Галаборська гімназія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15</c:v>
                </c:pt>
                <c:pt idx="3">
                  <c:v>37</c:v>
                </c:pt>
                <c:pt idx="4">
                  <c:v>4</c:v>
                </c:pt>
                <c:pt idx="5">
                  <c:v>13</c:v>
                </c:pt>
                <c:pt idx="6">
                  <c:v>36</c:v>
                </c:pt>
                <c:pt idx="7">
                  <c:v>41</c:v>
                </c:pt>
                <c:pt idx="8">
                  <c:v>13</c:v>
                </c:pt>
                <c:pt idx="9">
                  <c:v>7</c:v>
                </c:pt>
                <c:pt idx="10">
                  <c:v>7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E-4E73-8194-BEA80D13BF27}"/>
            </c:ext>
          </c:extLst>
        </c:ser>
        <c:dLbls>
          <c:showVal val="1"/>
        </c:dLbls>
        <c:gapWidth val="50"/>
        <c:axId val="109251968"/>
        <c:axId val="142832768"/>
      </c:barChart>
      <c:catAx>
        <c:axId val="109251968"/>
        <c:scaling>
          <c:orientation val="minMax"/>
        </c:scaling>
        <c:delete val="1"/>
        <c:axPos val="l"/>
        <c:numFmt formatCode="General" sourceLinked="0"/>
        <c:tickLblPos val="nextTo"/>
        <c:crossAx val="142832768"/>
        <c:crosses val="autoZero"/>
        <c:lblAlgn val="ctr"/>
        <c:lblOffset val="50"/>
      </c:catAx>
      <c:valAx>
        <c:axId val="142832768"/>
        <c:scaling>
          <c:orientation val="minMax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lang="uk-UA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251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07103018372701"/>
          <c:y val="4.4412129617943587E-2"/>
          <c:w val="0.86601230314960631"/>
          <c:h val="0.755042181443455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 учнів</c:v>
                </c:pt>
              </c:strCache>
            </c:strRef>
          </c:tx>
          <c:spPr>
            <a:gradFill flip="none" rotWithShape="1">
              <a:gsLst>
                <a:gs pos="0">
                  <a:srgbClr val="3F71B0"/>
                </a:gs>
                <a:gs pos="100000">
                  <a:srgbClr val="1F497D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54-4C59-B66C-B9B17D9023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подолали
поріг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rgbClr val="FF2B2B"/>
                </a:gs>
              </a:gsLst>
              <a:lin ang="18900000" scaled="1"/>
            </a:gradFill>
          </c:spPr>
          <c:dLbls>
            <c:dLbl>
              <c:idx val="0"/>
              <c:layout>
                <c:manualLayout>
                  <c:x val="-6.4583333333333576E-2"/>
                  <c:y val="-1.632647604198918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54-4C59-B66C-B9B17D902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54-4C59-B66C-B9B17D9023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Високий рівень</c:v>
                </c:pt>
              </c:strCache>
            </c:strRef>
          </c:tx>
          <c:spPr>
            <a:solidFill>
              <a:srgbClr val="229638"/>
            </a:solidFill>
          </c:spPr>
          <c:dLbls>
            <c:dLbl>
              <c:idx val="0"/>
              <c:layout>
                <c:manualLayout>
                  <c:x val="-6.8750000000000019E-2"/>
                  <c:y val="3.265295208397839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54-4C59-B66C-B9B17D902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54-4C59-B66C-B9B17D90231F}"/>
            </c:ext>
          </c:extLst>
        </c:ser>
        <c:gapWidth val="100"/>
        <c:overlap val="-36"/>
        <c:axId val="144750464"/>
        <c:axId val="144752000"/>
      </c:barChart>
      <c:catAx>
        <c:axId val="144750464"/>
        <c:scaling>
          <c:orientation val="minMax"/>
        </c:scaling>
        <c:axPos val="b"/>
        <c:numFmt formatCode="General" sourceLinked="0"/>
        <c:tickLblPos val="none"/>
        <c:txPr>
          <a:bodyPr/>
          <a:lstStyle/>
          <a:p>
            <a:pPr>
              <a:defRPr lang="uk-UA"/>
            </a:pPr>
            <a:endParaRPr lang="ru-RU"/>
          </a:p>
        </c:txPr>
        <c:crossAx val="144752000"/>
        <c:crosses val="autoZero"/>
        <c:auto val="1"/>
        <c:lblAlgn val="ctr"/>
        <c:lblOffset val="100"/>
      </c:catAx>
      <c:valAx>
        <c:axId val="144752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144750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5112002196746639"/>
          <c:w val="0.99166666666666659"/>
          <c:h val="0.14847682977373303"/>
        </c:manualLayout>
      </c:layout>
      <c:txPr>
        <a:bodyPr/>
        <a:lstStyle/>
        <a:p>
          <a:pPr>
            <a:defRPr lang="uk-UA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i="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07103018372701"/>
          <c:y val="4.4412129617943621E-2"/>
          <c:w val="0.86601230314960631"/>
          <c:h val="0.755042181443455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 учнів</c:v>
                </c:pt>
              </c:strCache>
            </c:strRef>
          </c:tx>
          <c:spPr>
            <a:gradFill flip="none" rotWithShape="1">
              <a:gsLst>
                <a:gs pos="0">
                  <a:srgbClr val="3F71B0"/>
                </a:gs>
                <a:gs pos="100000">
                  <a:srgbClr val="1F497D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ED-42B5-86AF-D9C2864AB3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подолали
поріг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rgbClr val="FF2B2B"/>
                </a:gs>
              </a:gsLst>
              <a:lin ang="18900000" scaled="1"/>
            </a:gradFill>
          </c:spPr>
          <c:dLbls>
            <c:dLbl>
              <c:idx val="0"/>
              <c:layout>
                <c:manualLayout>
                  <c:x val="-6.4583275007699004E-2"/>
                  <c:y val="6.530590416795662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ED-42B5-86AF-D9C2864AB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ED-42B5-86AF-D9C2864AB3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Високий рівень</c:v>
                </c:pt>
              </c:strCache>
            </c:strRef>
          </c:tx>
          <c:spPr>
            <a:solidFill>
              <a:srgbClr val="229638"/>
            </a:solidFill>
          </c:spPr>
          <c:dLbls>
            <c:dLbl>
              <c:idx val="0"/>
              <c:layout>
                <c:manualLayout>
                  <c:x val="-6.8750000000000019E-2"/>
                  <c:y val="3.26529520839784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ED-42B5-86AF-D9C2864AB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ED-42B5-86AF-D9C2864AB398}"/>
            </c:ext>
          </c:extLst>
        </c:ser>
        <c:gapWidth val="100"/>
        <c:overlap val="-36"/>
        <c:axId val="144607488"/>
        <c:axId val="144621568"/>
      </c:barChart>
      <c:catAx>
        <c:axId val="144607488"/>
        <c:scaling>
          <c:orientation val="minMax"/>
        </c:scaling>
        <c:axPos val="b"/>
        <c:numFmt formatCode="General" sourceLinked="0"/>
        <c:tickLblPos val="none"/>
        <c:txPr>
          <a:bodyPr/>
          <a:lstStyle/>
          <a:p>
            <a:pPr>
              <a:defRPr lang="uk-UA"/>
            </a:pPr>
            <a:endParaRPr lang="ru-RU"/>
          </a:p>
        </c:txPr>
        <c:crossAx val="144621568"/>
        <c:crosses val="autoZero"/>
        <c:auto val="1"/>
        <c:lblAlgn val="ctr"/>
        <c:lblOffset val="100"/>
      </c:catAx>
      <c:valAx>
        <c:axId val="144621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144607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5112002196746639"/>
          <c:w val="0.99166666666666659"/>
          <c:h val="0.14847682977373303"/>
        </c:manualLayout>
      </c:layout>
      <c:txPr>
        <a:bodyPr/>
        <a:lstStyle/>
        <a:p>
          <a:pPr>
            <a:defRPr lang="uk-UA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i="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07103018372701"/>
          <c:y val="4.4412129617943621E-2"/>
          <c:w val="0.86601230314960631"/>
          <c:h val="0.755042181443455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 учнів</c:v>
                </c:pt>
              </c:strCache>
            </c:strRef>
          </c:tx>
          <c:spPr>
            <a:gradFill flip="none" rotWithShape="1">
              <a:gsLst>
                <a:gs pos="0">
                  <a:srgbClr val="3F71B0"/>
                </a:gs>
                <a:gs pos="100000">
                  <a:srgbClr val="1F497D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EE-4F19-BAA0-5409AEF895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подолали
поріг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100000">
                  <a:srgbClr val="FF2B2B"/>
                </a:gs>
              </a:gsLst>
              <a:lin ang="18900000" scaled="1"/>
            </a:gradFill>
          </c:spPr>
          <c:dLbls>
            <c:dLbl>
              <c:idx val="0"/>
              <c:layout>
                <c:manualLayout>
                  <c:x val="-6.4583333333333603E-2"/>
                  <c:y val="-1.632647604198918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EE-4F19-BAA0-5409AEF89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EE-4F19-BAA0-5409AEF895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Високий рівень</c:v>
                </c:pt>
              </c:strCache>
            </c:strRef>
          </c:tx>
          <c:spPr>
            <a:solidFill>
              <a:srgbClr val="229638"/>
            </a:solidFill>
          </c:spPr>
          <c:dLbls>
            <c:dLbl>
              <c:idx val="0"/>
              <c:layout>
                <c:manualLayout>
                  <c:x val="-6.8750000000000019E-2"/>
                  <c:y val="3.26529520839784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E-4F19-BAA0-5409AEF89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Загальний результат по місту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EE-4F19-BAA0-5409AEF89561}"/>
            </c:ext>
          </c:extLst>
        </c:ser>
        <c:gapWidth val="100"/>
        <c:overlap val="-36"/>
        <c:axId val="144984704"/>
        <c:axId val="144998784"/>
      </c:barChart>
      <c:catAx>
        <c:axId val="144984704"/>
        <c:scaling>
          <c:orientation val="minMax"/>
        </c:scaling>
        <c:axPos val="b"/>
        <c:numFmt formatCode="General" sourceLinked="0"/>
        <c:tickLblPos val="none"/>
        <c:txPr>
          <a:bodyPr/>
          <a:lstStyle/>
          <a:p>
            <a:pPr>
              <a:defRPr lang="uk-UA"/>
            </a:pPr>
            <a:endParaRPr lang="ru-RU"/>
          </a:p>
        </c:txPr>
        <c:crossAx val="144998784"/>
        <c:crosses val="autoZero"/>
        <c:auto val="1"/>
        <c:lblAlgn val="ctr"/>
        <c:lblOffset val="100"/>
      </c:catAx>
      <c:valAx>
        <c:axId val="144998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144984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5112002196746639"/>
          <c:w val="0.99166666666666659"/>
          <c:h val="0.14847682977373303"/>
        </c:manualLayout>
      </c:layout>
      <c:txPr>
        <a:bodyPr/>
        <a:lstStyle/>
        <a:p>
          <a:pPr>
            <a:defRPr lang="uk-UA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i="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0.86844</cdr:x>
      <cdr:y>0.04228</cdr:y>
    </cdr:from>
    <cdr:to>
      <cdr:x>0.86956</cdr:x>
      <cdr:y>0.72161</cdr:y>
    </cdr:to>
    <cdr:cxnSp macro="">
      <cdr:nvCxnSpPr>
        <cdr:cNvPr id="8" name="Пряма сполучна лінія 7"/>
        <cdr:cNvCxnSpPr/>
      </cdr:nvCxnSpPr>
      <cdr:spPr>
        <a:xfrm xmlns:a="http://schemas.openxmlformats.org/drawingml/2006/main" flipV="1">
          <a:off x="7444792" y="247652"/>
          <a:ext cx="9601" cy="3979458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0.025</cdr:x>
      <cdr:y>0.02439</cdr:y>
    </cdr:from>
    <cdr:to>
      <cdr:x>0.46667</cdr:x>
      <cdr:y>0.80488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" y="142874"/>
          <a:ext cx="3786243" cy="4572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Берегівський ліцей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“Платан”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Берегівський ліцей імені Ф.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Потушняка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Берегівський ліцей імені Ілони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Зріні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Берегівський ліцей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Лайоша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Кошута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Ліцей імені Т.Г. Шевченка з поглибленим вивченням англійської мови</a:t>
          </a:r>
        </a:p>
        <a:p xmlns:a="http://schemas.openxmlformats.org/drawingml/2006/main">
          <a:pPr>
            <a:lnSpc>
              <a:spcPts val="1200"/>
            </a:lnSpc>
          </a:pPr>
          <a:endParaRPr lang="uk-UA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Берегівська гімназія імені Ганни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Горват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Берегівська гімназія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“Опре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Рома”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Берегівська гімназія імені Шандора Петефі</a:t>
          </a:r>
        </a:p>
        <a:p xmlns:a="http://schemas.openxmlformats.org/drawingml/2006/main">
          <a:endParaRPr lang="uk-UA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Ліцей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Мікеша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Келемена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Берегівська гімназія імені Есе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Томаша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Берегівський ліцей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Габора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Бетлена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endParaRPr lang="uk-UA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0.87022</cdr:x>
      <cdr:y>0.03837</cdr:y>
    </cdr:from>
    <cdr:to>
      <cdr:x>0.87134</cdr:x>
      <cdr:y>0.7177</cdr:y>
    </cdr:to>
    <cdr:cxnSp macro="">
      <cdr:nvCxnSpPr>
        <cdr:cNvPr id="8" name="Пряма сполучна лінія 7"/>
        <cdr:cNvCxnSpPr/>
      </cdr:nvCxnSpPr>
      <cdr:spPr>
        <a:xfrm xmlns:a="http://schemas.openxmlformats.org/drawingml/2006/main" flipV="1">
          <a:off x="7460032" y="224792"/>
          <a:ext cx="9601" cy="3979458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0.025</cdr:x>
      <cdr:y>0.02439</cdr:y>
    </cdr:from>
    <cdr:to>
      <cdr:x>0.46667</cdr:x>
      <cdr:y>0.80488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" y="142874"/>
          <a:ext cx="3786243" cy="4572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Бадалівська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імені Йожефа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Гводані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Боржавська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</a:t>
          </a:r>
        </a:p>
        <a:p xmlns:a="http://schemas.openxmlformats.org/drawingml/2006/main">
          <a:endParaRPr lang="uk-UA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Галаборська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</a:t>
          </a:r>
        </a:p>
        <a:p xmlns:a="http://schemas.openxmlformats.org/drawingml/2006/main">
          <a:endParaRPr lang="uk-UA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Гечанська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Кайді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Лайоша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Оросіївська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</a:t>
          </a:r>
        </a:p>
        <a:p xmlns:a="http://schemas.openxmlformats.org/drawingml/2006/main">
          <a:endParaRPr lang="uk-UA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Четфалвівська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імені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Жигмонда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Моріца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endParaRPr lang="uk-UA" sz="9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Варівський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Фенренца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Ракоці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ІІ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Гатянський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імені Ковача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Вільмоша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endParaRPr lang="uk-UA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Мужіївський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Яноша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Гуняді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9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Чомський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</a:t>
          </a:r>
        </a:p>
        <a:p xmlns:a="http://schemas.openxmlformats.org/drawingml/2006/main">
          <a:endParaRPr lang="uk-UA" sz="105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Яношівський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</a:t>
          </a:r>
        </a:p>
        <a:p xmlns:a="http://schemas.openxmlformats.org/drawingml/2006/main">
          <a:endParaRPr lang="uk-UA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endParaRPr lang="uk-UA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0.87144</cdr:x>
      <cdr:y>0.03919</cdr:y>
    </cdr:from>
    <cdr:to>
      <cdr:x>0.87256</cdr:x>
      <cdr:y>0.71852</cdr:y>
    </cdr:to>
    <cdr:cxnSp macro="">
      <cdr:nvCxnSpPr>
        <cdr:cNvPr id="8" name="Пряма сполучна лінія 7"/>
        <cdr:cNvCxnSpPr/>
      </cdr:nvCxnSpPr>
      <cdr:spPr>
        <a:xfrm xmlns:a="http://schemas.openxmlformats.org/drawingml/2006/main" flipV="1">
          <a:off x="7470510" y="229554"/>
          <a:ext cx="9601" cy="3979458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0.025</cdr:x>
      <cdr:y>0.02439</cdr:y>
    </cdr:from>
    <cdr:to>
      <cdr:x>0.46667</cdr:x>
      <cdr:y>0.80488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" y="142874"/>
          <a:ext cx="3786243" cy="4572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Бенянська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Великобактянська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початкова школа </a:t>
          </a:r>
        </a:p>
        <a:p xmlns:a="http://schemas.openxmlformats.org/drawingml/2006/main">
          <a:endParaRPr lang="uk-UA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Кідьошська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початкова школа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Комунальний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заклад Центр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позашкільної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8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Комунальна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установа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дитячо-юнацька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спортивна школа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 </a:t>
          </a:r>
          <a:endParaRPr lang="en-US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0.60376</cdr:x>
      <cdr:y>0.68609</cdr:y>
    </cdr:from>
    <cdr:to>
      <cdr:x>0.78164</cdr:x>
      <cdr:y>0.76301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2948" y="3185831"/>
          <a:ext cx="864103" cy="3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66%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0.025</cdr:x>
      <cdr:y>0.02439</cdr:y>
    </cdr:from>
    <cdr:to>
      <cdr:x>0.46667</cdr:x>
      <cdr:y>0.80488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" y="142874"/>
          <a:ext cx="3786243" cy="4572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Берегівський ліцей імені Ф.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Потушняка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Берегівський ліцей імені Ілони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Зріні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Берегівський ліцей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Лайоша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Кошута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8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Ліцей імені Т.Г. Шевченка з поглибленим вивченням англійської мови</a:t>
          </a:r>
        </a:p>
        <a:p xmlns:a="http://schemas.openxmlformats.org/drawingml/2006/main">
          <a:pPr>
            <a:lnSpc>
              <a:spcPts val="1200"/>
            </a:lnSpc>
          </a:pPr>
          <a:endParaRPr lang="uk-UA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Берегівська гімназія імені Ганни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Горват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1200"/>
            </a:lnSpc>
          </a:pP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Берегівська гімназія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“Опре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Рома”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Берегівська гімназія імені Шандора Петефі</a:t>
          </a:r>
        </a:p>
        <a:p xmlns:a="http://schemas.openxmlformats.org/drawingml/2006/main">
          <a:endParaRPr lang="uk-UA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Ліцей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Мікеша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Келемена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Берегівська гімназія імені Есе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Томаша</a:t>
          </a:r>
          <a:endParaRPr lang="uk-UA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Бадалівська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імені Йожефа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Гводані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Боржавська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</a:t>
          </a:r>
        </a:p>
        <a:p xmlns:a="http://schemas.openxmlformats.org/drawingml/2006/main"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0.50833</cdr:x>
      <cdr:y>0.04878</cdr:y>
    </cdr:from>
    <cdr:to>
      <cdr:x>0.50945</cdr:x>
      <cdr:y>0.72811</cdr:y>
    </cdr:to>
    <cdr:cxnSp macro="">
      <cdr:nvCxnSpPr>
        <cdr:cNvPr id="4" name="Пряма сполучна лінія 7"/>
        <cdr:cNvCxnSpPr/>
      </cdr:nvCxnSpPr>
      <cdr:spPr>
        <a:xfrm xmlns:a="http://schemas.openxmlformats.org/drawingml/2006/main" flipV="1">
          <a:off x="4357718" y="285752"/>
          <a:ext cx="9601" cy="3979458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2B2B"/>
          </a:solidFill>
        </a:ln>
        <a:effectLst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</cdr:x>
      <cdr:y>0.02439</cdr:y>
    </cdr:from>
    <cdr:to>
      <cdr:x>0.46667</cdr:x>
      <cdr:y>0.80488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" y="142874"/>
          <a:ext cx="3786243" cy="4572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Галаборська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</a:t>
          </a:r>
        </a:p>
        <a:p xmlns:a="http://schemas.openxmlformats.org/drawingml/2006/main">
          <a:endParaRPr lang="uk-UA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Гечанська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Оросіївська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</a:t>
          </a:r>
        </a:p>
        <a:p xmlns:a="http://schemas.openxmlformats.org/drawingml/2006/main">
          <a:endParaRPr lang="uk-UA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Четфалвівська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 </a:t>
          </a:r>
        </a:p>
        <a:p xmlns:a="http://schemas.openxmlformats.org/drawingml/2006/main">
          <a:endParaRPr lang="uk-UA" sz="105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Варівський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Фенренца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Ракоці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ІІ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5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Гатянський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імені Ковача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Вільмоша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endParaRPr lang="uk-UA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Мужіївський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імені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Яноша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Гуняді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Чомський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</a:t>
          </a:r>
        </a:p>
        <a:p xmlns:a="http://schemas.openxmlformats.org/drawingml/2006/main">
          <a:endParaRPr lang="uk-UA" sz="7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Яношівський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ліцей 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5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Бенянська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гімназія</a:t>
          </a:r>
          <a:endParaRPr lang="en-US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105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Великобактянська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початкова школа </a:t>
          </a:r>
        </a:p>
        <a:p xmlns:a="http://schemas.openxmlformats.org/drawingml/2006/main">
          <a:endParaRPr lang="uk-UA" sz="10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uk-UA" sz="1400" b="1" dirty="0" err="1" smtClean="0">
              <a:latin typeface="Times New Roman" pitchFamily="18" charset="0"/>
              <a:cs typeface="Times New Roman" pitchFamily="18" charset="0"/>
            </a:rPr>
            <a:t>Кідьошська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початкова школа </a:t>
          </a:r>
        </a:p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4DD11-0BDC-4CB8-A3CB-13FBF4048298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CD89-E96E-4A7B-A6F2-CCB9267F6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Вакцинація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ХАССП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Мережа закладів</a:t>
            </a:r>
            <a:r>
              <a:rPr lang="uk-UA" baseline="0" dirty="0" smtClean="0"/>
              <a:t> освіти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Кількість першокласників по школам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latin typeface="Georgia" pitchFamily="18" charset="0"/>
              </a:rPr>
              <a:t> 3 </a:t>
            </a:r>
            <a:r>
              <a:rPr lang="ru-RU" sz="1200" i="0" dirty="0" err="1" smtClean="0">
                <a:latin typeface="Georgia" pitchFamily="18" charset="0"/>
              </a:rPr>
              <a:t>завдання</a:t>
            </a:r>
            <a:r>
              <a:rPr lang="ru-RU" sz="1200" i="0" baseline="0" dirty="0" smtClean="0">
                <a:latin typeface="Georgia" pitchFamily="18" charset="0"/>
              </a:rPr>
              <a:t> - </a:t>
            </a:r>
            <a:r>
              <a:rPr lang="ru-RU" sz="1200" i="0" dirty="0" err="1" smtClean="0">
                <a:latin typeface="Georgia" pitchFamily="18" charset="0"/>
              </a:rPr>
              <a:t>Реорганізація</a:t>
            </a:r>
            <a:r>
              <a:rPr lang="ru-RU" sz="1200" i="0" dirty="0" smtClean="0">
                <a:latin typeface="Georgia" pitchFamily="18" charset="0"/>
              </a:rPr>
              <a:t> </a:t>
            </a:r>
            <a:r>
              <a:rPr lang="ru-RU" sz="1200" i="0" dirty="0" err="1" smtClean="0">
                <a:latin typeface="Georgia" pitchFamily="18" charset="0"/>
              </a:rPr>
              <a:t>позашкілля</a:t>
            </a:r>
            <a:endParaRPr lang="ru-RU" sz="1200" i="0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i="0" dirty="0" err="1" smtClean="0">
                <a:latin typeface="Georgia" pitchFamily="18" charset="0"/>
              </a:rPr>
              <a:t>Реорганізація</a:t>
            </a:r>
            <a:r>
              <a:rPr lang="ru-RU" sz="1200" i="0" dirty="0" smtClean="0">
                <a:latin typeface="Georgia" pitchFamily="18" charset="0"/>
              </a:rPr>
              <a:t> </a:t>
            </a:r>
            <a:r>
              <a:rPr lang="ru-RU" sz="1200" i="0" dirty="0" err="1" smtClean="0">
                <a:latin typeface="Georgia" pitchFamily="18" charset="0"/>
              </a:rPr>
              <a:t>позашкілля</a:t>
            </a:r>
            <a:endParaRPr lang="ru-RU" sz="1200" i="0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Шкільні автобуси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Шкільні автобуси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Шкільні автобуси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Шкільні автобуси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Дистанційне навчання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Закон </a:t>
            </a:r>
            <a:r>
              <a:rPr lang="uk-UA" dirty="0" err="1" smtClean="0"/>
              <a:t>“Про</a:t>
            </a:r>
            <a:r>
              <a:rPr lang="uk-UA" dirty="0" smtClean="0"/>
              <a:t> загальну середню </a:t>
            </a:r>
            <a:r>
              <a:rPr lang="uk-UA" dirty="0" err="1" smtClean="0"/>
              <a:t>освіту”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ЗНО -</a:t>
            </a:r>
            <a:r>
              <a:rPr lang="uk-UA" baseline="0" dirty="0" smtClean="0"/>
              <a:t> </a:t>
            </a:r>
            <a:r>
              <a:rPr lang="uk-UA" dirty="0" smtClean="0"/>
              <a:t>Українська мова - місто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ЗНО –</a:t>
            </a:r>
            <a:r>
              <a:rPr lang="uk-UA" baseline="0" dirty="0" smtClean="0"/>
              <a:t> </a:t>
            </a:r>
            <a:r>
              <a:rPr lang="uk-UA" dirty="0" smtClean="0"/>
              <a:t>Історія України - місто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ЗНО -</a:t>
            </a:r>
            <a:r>
              <a:rPr lang="uk-UA" baseline="0" dirty="0" smtClean="0"/>
              <a:t> </a:t>
            </a:r>
            <a:r>
              <a:rPr lang="uk-UA" dirty="0" smtClean="0"/>
              <a:t>Українська мова - місто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ЗНО -</a:t>
            </a:r>
            <a:r>
              <a:rPr lang="uk-UA" baseline="0" dirty="0" smtClean="0"/>
              <a:t> </a:t>
            </a:r>
            <a:r>
              <a:rPr lang="uk-UA" dirty="0" smtClean="0"/>
              <a:t> Англійська</a:t>
            </a:r>
            <a:r>
              <a:rPr lang="uk-UA" baseline="0" dirty="0" smtClean="0"/>
              <a:t> </a:t>
            </a:r>
            <a:r>
              <a:rPr lang="uk-UA" dirty="0" smtClean="0"/>
              <a:t>мова - місто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ЗНО -</a:t>
            </a:r>
            <a:r>
              <a:rPr lang="uk-UA" baseline="0" dirty="0" smtClean="0"/>
              <a:t> </a:t>
            </a:r>
            <a:r>
              <a:rPr lang="uk-UA" dirty="0" smtClean="0"/>
              <a:t> Німецька</a:t>
            </a:r>
            <a:r>
              <a:rPr lang="uk-UA" baseline="0" dirty="0" smtClean="0"/>
              <a:t> </a:t>
            </a:r>
            <a:r>
              <a:rPr lang="uk-UA" dirty="0" smtClean="0"/>
              <a:t>мова - місто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Сокіл </a:t>
            </a:r>
            <a:r>
              <a:rPr lang="uk-UA" dirty="0" err="1" smtClean="0"/>
              <a:t>“Джура”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Сокіл </a:t>
            </a:r>
            <a:r>
              <a:rPr lang="uk-UA" dirty="0" err="1" smtClean="0"/>
              <a:t>“Джура”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Управління</a:t>
            </a:r>
            <a:r>
              <a:rPr lang="uk-UA" baseline="0" dirty="0" smtClean="0"/>
              <a:t> Державної служби якості освіти у ЗК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96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Структура</a:t>
            </a:r>
            <a:r>
              <a:rPr lang="uk-UA" baseline="0" dirty="0" smtClean="0"/>
              <a:t> управління освіти та культури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Закон “Про освіту”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34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Зміна назв</a:t>
            </a:r>
            <a:r>
              <a:rPr lang="uk-UA" baseline="0" dirty="0" smtClean="0"/>
              <a:t> закладів освіти - ЗЗСО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 забезпечити виконання 26 ст. </a:t>
            </a:r>
            <a:r>
              <a:rPr lang="uk-U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Закону - </a:t>
            </a:r>
            <a:r>
              <a:rPr lang="uk-UA" smtClean="0"/>
              <a:t>Зміна</a:t>
            </a:r>
            <a:r>
              <a:rPr lang="uk-UA" baseline="0" smtClean="0"/>
              <a:t> </a:t>
            </a:r>
            <a:r>
              <a:rPr lang="uk-UA" baseline="0" dirty="0" smtClean="0"/>
              <a:t>назв закладів освіти - ЗДО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Протипожежна</a:t>
            </a:r>
            <a:r>
              <a:rPr lang="uk-UA" baseline="0" dirty="0" smtClean="0"/>
              <a:t> безпека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Реформа системи шкільного харчування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CD89-E96E-4A7B-A6F2-CCB9267F652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DF7F-173F-43D0-8423-9E52476152E9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2330-08B0-47C3-A5C1-E6350A811A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754813"/>
            <a:ext cx="782038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642D"/>
                </a:solidFill>
                <a:latin typeface="Georgia" pitchFamily="18" charset="0"/>
              </a:rPr>
              <a:t>Серпнева конференція працівників освіти Берегівської ТГ</a:t>
            </a:r>
            <a:endParaRPr lang="uk-UA" sz="2800" b="1" i="1" dirty="0">
              <a:solidFill>
                <a:srgbClr val="00642D"/>
              </a:solidFill>
              <a:latin typeface="Georgia" pitchFamily="18" charset="0"/>
            </a:endParaRPr>
          </a:p>
        </p:txBody>
      </p:sp>
      <p:sp>
        <p:nvSpPr>
          <p:cNvPr id="8" name="Прямоугольник 3"/>
          <p:cNvSpPr/>
          <p:nvPr/>
        </p:nvSpPr>
        <p:spPr>
          <a:xfrm>
            <a:off x="0" y="3068960"/>
            <a:ext cx="9076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i="1" dirty="0" smtClean="0">
                <a:latin typeface="Georgia" pitchFamily="18" charset="0"/>
              </a:rPr>
              <a:t>Про підсумки роботи закладів освіти за 2020-2021 </a:t>
            </a:r>
            <a:r>
              <a:rPr lang="uk-UA" sz="2000" i="1" dirty="0" err="1" smtClean="0">
                <a:latin typeface="Georgia" pitchFamily="18" charset="0"/>
              </a:rPr>
              <a:t>н.р</a:t>
            </a:r>
            <a:r>
              <a:rPr lang="uk-UA" sz="2000" i="1" dirty="0" smtClean="0">
                <a:latin typeface="Georgia" pitchFamily="18" charset="0"/>
              </a:rPr>
              <a:t>.</a:t>
            </a:r>
          </a:p>
          <a:p>
            <a:pPr lvl="0" algn="ctr"/>
            <a:r>
              <a:rPr lang="uk-UA" sz="2000" i="1" dirty="0" smtClean="0">
                <a:latin typeface="Georgia" pitchFamily="18" charset="0"/>
              </a:rPr>
              <a:t> та основні завдання на наступний навчальний рік</a:t>
            </a:r>
            <a:endParaRPr lang="ru-RU" sz="2000" i="1" dirty="0">
              <a:latin typeface="Georgia" pitchFamily="18" charset="0"/>
            </a:endParaRPr>
          </a:p>
        </p:txBody>
      </p:sp>
      <p:pic>
        <p:nvPicPr>
          <p:cNvPr id="1026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1200" y="980728"/>
            <a:ext cx="420923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ст.26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  <p:pic>
        <p:nvPicPr>
          <p:cNvPr id="8" name="Picture 2" descr="Закон України &quot;Про освіту&quot; - фото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3568" y="981654"/>
            <a:ext cx="3286148" cy="4619654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4251200" y="1628800"/>
            <a:ext cx="4209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latin typeface="Georgia" panose="02040502050405020303" pitchFamily="18" charset="0"/>
              </a:rPr>
              <a:t>Керівник закладу освіти здійснює безпосереднє управління закладом і несе відповідальність за освітню, фінансово-господарську та іншу діяльність закладу освіти.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4638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Зміна назв закладів освіти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64315" y="874034"/>
            <a:ext cx="8215370" cy="431844"/>
            <a:chOff x="357158" y="1071546"/>
            <a:chExt cx="8215370" cy="43184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гімназі</a:t>
                </a:r>
                <a:r>
                  <a:rPr lang="uk-UA" sz="1600" i="1" dirty="0" smtClean="0">
                    <a:latin typeface="Georgia" pitchFamily="18" charset="0"/>
                  </a:rPr>
                  <a:t>я</a:t>
                </a: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3372" y="112971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Берегівський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«Платан»</a:t>
              </a:r>
            </a:p>
          </p:txBody>
        </p:sp>
      </p:grpSp>
      <p:grpSp>
        <p:nvGrpSpPr>
          <p:cNvPr id="5" name="Группа 12"/>
          <p:cNvGrpSpPr/>
          <p:nvPr/>
        </p:nvGrpSpPr>
        <p:grpSpPr>
          <a:xfrm>
            <a:off x="461934" y="1428736"/>
            <a:ext cx="8215370" cy="641380"/>
            <a:chOff x="357158" y="1071546"/>
            <a:chExt cx="8215370" cy="641380"/>
          </a:xfrm>
        </p:grpSpPr>
        <p:grpSp>
          <p:nvGrpSpPr>
            <p:cNvPr id="6" name="Группа 8"/>
            <p:cNvGrpSpPr/>
            <p:nvPr/>
          </p:nvGrpSpPr>
          <p:grpSpPr>
            <a:xfrm>
              <a:off x="357158" y="1071546"/>
              <a:ext cx="3786214" cy="641380"/>
              <a:chOff x="357158" y="1071546"/>
              <a:chExt cx="3786214" cy="64138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57158" y="1071546"/>
                <a:ext cx="3786214" cy="64138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7158" y="1120748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№ 1</a:t>
                </a: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143372" y="1071546"/>
              <a:ext cx="4429156" cy="6413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3372" y="122966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Берегівський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Ф. </a:t>
              </a:r>
              <a:r>
                <a:rPr lang="ru-RU" sz="1600" i="1" dirty="0" err="1" smtClean="0">
                  <a:latin typeface="Georgia" pitchFamily="18" charset="0"/>
                </a:rPr>
                <a:t>Потушняка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9" name="Группа 42"/>
          <p:cNvGrpSpPr/>
          <p:nvPr/>
        </p:nvGrpSpPr>
        <p:grpSpPr>
          <a:xfrm>
            <a:off x="464174" y="2191694"/>
            <a:ext cx="8215370" cy="661436"/>
            <a:chOff x="357158" y="1071546"/>
            <a:chExt cx="8215370" cy="661436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357158" y="1071546"/>
              <a:ext cx="3786214" cy="661436"/>
              <a:chOff x="357158" y="1071546"/>
              <a:chExt cx="3786214" cy="661436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57158" y="1071546"/>
                <a:ext cx="3786214" cy="6614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7158" y="1120748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№3 </a:t>
                </a:r>
                <a:r>
                  <a:rPr lang="ru-RU" sz="1600" i="1" dirty="0" err="1" smtClean="0">
                    <a:latin typeface="Georgia" pitchFamily="18" charset="0"/>
                  </a:rPr>
                  <a:t>імені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Зріні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Ілони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4143372" y="1071546"/>
              <a:ext cx="4429156" cy="6614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43372" y="122543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Берегівський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Ілони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Зріні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13" name="Группа 48"/>
          <p:cNvGrpSpPr/>
          <p:nvPr/>
        </p:nvGrpSpPr>
        <p:grpSpPr>
          <a:xfrm>
            <a:off x="461934" y="2973759"/>
            <a:ext cx="8215370" cy="1104908"/>
            <a:chOff x="357158" y="1071546"/>
            <a:chExt cx="8215370" cy="1104908"/>
          </a:xfrm>
        </p:grpSpPr>
        <p:grpSp>
          <p:nvGrpSpPr>
            <p:cNvPr id="14" name="Группа 8"/>
            <p:cNvGrpSpPr/>
            <p:nvPr/>
          </p:nvGrpSpPr>
          <p:grpSpPr>
            <a:xfrm>
              <a:off x="357158" y="1071546"/>
              <a:ext cx="3786214" cy="1104908"/>
              <a:chOff x="357158" y="1071546"/>
              <a:chExt cx="3786214" cy="1104908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57158" y="1071546"/>
                <a:ext cx="3786214" cy="11049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57158" y="1083996"/>
                <a:ext cx="37862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№4 </a:t>
                </a:r>
                <a:r>
                  <a:rPr lang="ru-RU" sz="1600" i="1" dirty="0" err="1" smtClean="0">
                    <a:latin typeface="Georgia" pitchFamily="18" charset="0"/>
                  </a:rPr>
                  <a:t>з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угорською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мовою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навчання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імені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Лайоша</a:t>
                </a:r>
                <a:r>
                  <a:rPr lang="ru-RU" sz="1600" i="1" dirty="0" smtClean="0">
                    <a:latin typeface="Georgia" pitchFamily="18" charset="0"/>
                  </a:rPr>
                  <a:t> Кошута</a:t>
                </a: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4143372" y="1071546"/>
              <a:ext cx="4429156" cy="110490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43372" y="1439214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Берегівський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Лайоша</a:t>
              </a:r>
              <a:r>
                <a:rPr lang="ru-RU" sz="1600" i="1" dirty="0" smtClean="0">
                  <a:latin typeface="Georgia" pitchFamily="18" charset="0"/>
                </a:rPr>
                <a:t> Кошута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19" name="Группа 54"/>
          <p:cNvGrpSpPr/>
          <p:nvPr/>
        </p:nvGrpSpPr>
        <p:grpSpPr>
          <a:xfrm>
            <a:off x="464456" y="4214818"/>
            <a:ext cx="8215370" cy="1104908"/>
            <a:chOff x="357158" y="1071546"/>
            <a:chExt cx="8215370" cy="1104908"/>
          </a:xfrm>
        </p:grpSpPr>
        <p:grpSp>
          <p:nvGrpSpPr>
            <p:cNvPr id="20" name="Группа 8"/>
            <p:cNvGrpSpPr/>
            <p:nvPr/>
          </p:nvGrpSpPr>
          <p:grpSpPr>
            <a:xfrm>
              <a:off x="357158" y="1071546"/>
              <a:ext cx="3786214" cy="1104908"/>
              <a:chOff x="357158" y="1071546"/>
              <a:chExt cx="3786214" cy="1104908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357158" y="1071546"/>
                <a:ext cx="3786214" cy="11049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57158" y="1083996"/>
                <a:ext cx="37862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№ 5 </a:t>
                </a:r>
                <a:r>
                  <a:rPr lang="ru-RU" sz="1600" i="1" dirty="0" err="1" smtClean="0">
                    <a:latin typeface="Georgia" pitchFamily="18" charset="0"/>
                  </a:rPr>
                  <a:t>з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поглибленим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вивченням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англійської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мови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імені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Т.Г.Шевченка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4143372" y="1071546"/>
              <a:ext cx="4429156" cy="110490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43372" y="1344027"/>
              <a:ext cx="4429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Т.Г. </a:t>
              </a:r>
              <a:r>
                <a:rPr lang="ru-RU" sz="1600" i="1" dirty="0" err="1" smtClean="0">
                  <a:latin typeface="Georgia" pitchFamily="18" charset="0"/>
                </a:rPr>
                <a:t>Шевченка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з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поглибленим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вивченням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англійської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мови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21" name="Группа 66"/>
          <p:cNvGrpSpPr/>
          <p:nvPr/>
        </p:nvGrpSpPr>
        <p:grpSpPr>
          <a:xfrm>
            <a:off x="464174" y="5456159"/>
            <a:ext cx="8215370" cy="901799"/>
            <a:chOff x="357158" y="1071546"/>
            <a:chExt cx="8215370" cy="901799"/>
          </a:xfrm>
        </p:grpSpPr>
        <p:grpSp>
          <p:nvGrpSpPr>
            <p:cNvPr id="22" name="Группа 8"/>
            <p:cNvGrpSpPr/>
            <p:nvPr/>
          </p:nvGrpSpPr>
          <p:grpSpPr>
            <a:xfrm>
              <a:off x="357158" y="1071546"/>
              <a:ext cx="3786214" cy="901799"/>
              <a:chOff x="357158" y="1071546"/>
              <a:chExt cx="3786214" cy="901799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357158" y="1071546"/>
                <a:ext cx="3786214" cy="90179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7158" y="1083996"/>
                <a:ext cx="3786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№6 </a:t>
                </a:r>
                <a:r>
                  <a:rPr lang="ru-RU" sz="1600" i="1" dirty="0" err="1" smtClean="0">
                    <a:latin typeface="Georgia" pitchFamily="18" charset="0"/>
                  </a:rPr>
                  <a:t>імені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Ганни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Горват</a:t>
                </a:r>
                <a:endParaRPr lang="en-US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4143372" y="1071546"/>
              <a:ext cx="4429156" cy="9017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43372" y="134833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Берегівська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гімназія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Ганни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Горват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sp>
        <p:nvSpPr>
          <p:cNvPr id="39" name="Стрелка вправо 38"/>
          <p:cNvSpPr/>
          <p:nvPr/>
        </p:nvSpPr>
        <p:spPr>
          <a:xfrm>
            <a:off x="4107650" y="3371830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4107657" y="5765017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105276" y="1638287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107657" y="4650589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102901" y="2428868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4107649" y="954862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Зміна назв закладів освіти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64315" y="874031"/>
            <a:ext cx="8215370" cy="911891"/>
            <a:chOff x="357158" y="1071546"/>
            <a:chExt cx="8215370" cy="328808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357158" y="1071546"/>
              <a:ext cx="3786214" cy="328808"/>
              <a:chOff x="357158" y="1071546"/>
              <a:chExt cx="3786214" cy="328808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57158" y="1071546"/>
                <a:ext cx="3786214" cy="3288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158" y="1078087"/>
                <a:ext cx="3786214" cy="29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№7 </a:t>
                </a:r>
              </a:p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з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угорською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мовою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навчання</a:t>
                </a:r>
                <a:endParaRPr lang="uk-UA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143372" y="1071546"/>
              <a:ext cx="4429156" cy="32880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3372" y="1168524"/>
              <a:ext cx="4429156" cy="122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Берегівська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гімназія</a:t>
              </a:r>
              <a:r>
                <a:rPr lang="ru-RU" sz="1600" i="1" dirty="0" smtClean="0">
                  <a:latin typeface="Georgia" pitchFamily="18" charset="0"/>
                </a:rPr>
                <a:t> «</a:t>
              </a:r>
              <a:r>
                <a:rPr lang="ru-RU" sz="1600" i="1" dirty="0" err="1" smtClean="0">
                  <a:latin typeface="Georgia" pitchFamily="18" charset="0"/>
                </a:rPr>
                <a:t>Опре</a:t>
              </a:r>
              <a:r>
                <a:rPr lang="ru-RU" sz="1600" i="1" dirty="0" smtClean="0">
                  <a:latin typeface="Georgia" pitchFamily="18" charset="0"/>
                </a:rPr>
                <a:t> Рома»</a:t>
              </a:r>
            </a:p>
          </p:txBody>
        </p:sp>
      </p:grpSp>
      <p:grpSp>
        <p:nvGrpSpPr>
          <p:cNvPr id="13" name="Группа 48"/>
          <p:cNvGrpSpPr/>
          <p:nvPr/>
        </p:nvGrpSpPr>
        <p:grpSpPr>
          <a:xfrm>
            <a:off x="461934" y="2973758"/>
            <a:ext cx="8215370" cy="669555"/>
            <a:chOff x="357158" y="1071546"/>
            <a:chExt cx="8215370" cy="669555"/>
          </a:xfrm>
        </p:grpSpPr>
        <p:grpSp>
          <p:nvGrpSpPr>
            <p:cNvPr id="14" name="Группа 8"/>
            <p:cNvGrpSpPr/>
            <p:nvPr/>
          </p:nvGrpSpPr>
          <p:grpSpPr>
            <a:xfrm>
              <a:off x="357158" y="1071546"/>
              <a:ext cx="3786214" cy="669555"/>
              <a:chOff x="357158" y="1071546"/>
              <a:chExt cx="3786214" cy="669555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57158" y="1071546"/>
                <a:ext cx="3786214" cy="66955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57158" y="1083996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№ 10</a:t>
                </a: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4143372" y="1071546"/>
              <a:ext cx="4429156" cy="6695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43372" y="1241035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Берегівський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Мікеша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Келемена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19" name="Группа 54"/>
          <p:cNvGrpSpPr/>
          <p:nvPr/>
        </p:nvGrpSpPr>
        <p:grpSpPr>
          <a:xfrm>
            <a:off x="464456" y="3784497"/>
            <a:ext cx="8215370" cy="644634"/>
            <a:chOff x="357158" y="1071546"/>
            <a:chExt cx="8215370" cy="644634"/>
          </a:xfrm>
        </p:grpSpPr>
        <p:grpSp>
          <p:nvGrpSpPr>
            <p:cNvPr id="20" name="Группа 8"/>
            <p:cNvGrpSpPr/>
            <p:nvPr/>
          </p:nvGrpSpPr>
          <p:grpSpPr>
            <a:xfrm>
              <a:off x="357158" y="1071546"/>
              <a:ext cx="3786214" cy="644634"/>
              <a:chOff x="357158" y="1071546"/>
              <a:chExt cx="3786214" cy="644634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357158" y="1071546"/>
                <a:ext cx="3786214" cy="6446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57158" y="1083996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Комунальний</a:t>
                </a:r>
                <a:r>
                  <a:rPr lang="ru-RU" sz="1600" i="1" dirty="0" smtClean="0">
                    <a:latin typeface="Georgia" pitchFamily="18" charset="0"/>
                  </a:rPr>
                  <a:t> заклад "</a:t>
                </a:r>
                <a:r>
                  <a:rPr lang="ru-RU" sz="1600" i="1" dirty="0" err="1" smtClean="0">
                    <a:latin typeface="Georgia" pitchFamily="18" charset="0"/>
                  </a:rPr>
                  <a:t>Берегівський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ліцей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імені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Есе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Томаша</a:t>
                </a:r>
                <a:r>
                  <a:rPr lang="ru-RU" sz="1600" i="1" dirty="0" smtClean="0">
                    <a:latin typeface="Georgia" pitchFamily="18" charset="0"/>
                  </a:rPr>
                  <a:t>»</a:t>
                </a: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4143372" y="1071546"/>
              <a:ext cx="4429156" cy="6446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43372" y="1216114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i="1" dirty="0" smtClean="0">
                  <a:latin typeface="Georgia" pitchFamily="18" charset="0"/>
                </a:rPr>
                <a:t>Гімназія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Есе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Томаша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21" name="Группа 66"/>
          <p:cNvGrpSpPr/>
          <p:nvPr/>
        </p:nvGrpSpPr>
        <p:grpSpPr>
          <a:xfrm>
            <a:off x="464174" y="4572008"/>
            <a:ext cx="8215370" cy="642942"/>
            <a:chOff x="357158" y="1071547"/>
            <a:chExt cx="8215370" cy="642942"/>
          </a:xfrm>
        </p:grpSpPr>
        <p:grpSp>
          <p:nvGrpSpPr>
            <p:cNvPr id="22" name="Группа 8"/>
            <p:cNvGrpSpPr/>
            <p:nvPr/>
          </p:nvGrpSpPr>
          <p:grpSpPr>
            <a:xfrm>
              <a:off x="357158" y="1071547"/>
              <a:ext cx="3786214" cy="642942"/>
              <a:chOff x="357158" y="1071547"/>
              <a:chExt cx="3786214" cy="642942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357158" y="1071547"/>
                <a:ext cx="3786214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7158" y="1083996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угорська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гімназія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імені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Габора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Бетлена</a:t>
                </a:r>
                <a:endParaRPr lang="en-US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4143372" y="1071547"/>
              <a:ext cx="4429156" cy="6429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43372" y="123305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Берегівський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Габора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Бетлена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49" name="Группа 11"/>
          <p:cNvGrpSpPr/>
          <p:nvPr/>
        </p:nvGrpSpPr>
        <p:grpSpPr>
          <a:xfrm>
            <a:off x="464456" y="1920118"/>
            <a:ext cx="8215370" cy="911891"/>
            <a:chOff x="357158" y="1071546"/>
            <a:chExt cx="8215370" cy="328808"/>
          </a:xfrm>
        </p:grpSpPr>
        <p:grpSp>
          <p:nvGrpSpPr>
            <p:cNvPr id="50" name="Группа 8"/>
            <p:cNvGrpSpPr/>
            <p:nvPr/>
          </p:nvGrpSpPr>
          <p:grpSpPr>
            <a:xfrm>
              <a:off x="357158" y="1071546"/>
              <a:ext cx="3786214" cy="328808"/>
              <a:chOff x="357158" y="1071546"/>
              <a:chExt cx="3786214" cy="3288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357158" y="1071546"/>
                <a:ext cx="3786214" cy="3288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57158" y="1078087"/>
                <a:ext cx="3786214" cy="299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Берегівська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№9 </a:t>
                </a:r>
              </a:p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з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угорською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мовою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навчання</a:t>
                </a:r>
                <a:endParaRPr lang="uk-UA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4143372" y="1071546"/>
              <a:ext cx="4429156" cy="32880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43372" y="1168524"/>
              <a:ext cx="4429156" cy="11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50" i="1" dirty="0" err="1" smtClean="0">
                  <a:latin typeface="Georgia" pitchFamily="18" charset="0"/>
                </a:rPr>
                <a:t>Берегівська</a:t>
              </a:r>
              <a:r>
                <a:rPr lang="ru-RU" sz="1550" i="1" dirty="0" smtClean="0">
                  <a:latin typeface="Georgia" pitchFamily="18" charset="0"/>
                </a:rPr>
                <a:t> </a:t>
              </a:r>
              <a:r>
                <a:rPr lang="ru-RU" sz="1550" i="1" dirty="0" err="1" smtClean="0">
                  <a:latin typeface="Georgia" pitchFamily="18" charset="0"/>
                </a:rPr>
                <a:t>гімназія</a:t>
              </a:r>
              <a:r>
                <a:rPr lang="ru-RU" sz="1550" i="1" dirty="0" smtClean="0">
                  <a:latin typeface="Georgia" pitchFamily="18" charset="0"/>
                </a:rPr>
                <a:t> </a:t>
              </a:r>
              <a:r>
                <a:rPr lang="ru-RU" sz="1550" i="1" dirty="0" err="1" smtClean="0">
                  <a:latin typeface="Georgia" pitchFamily="18" charset="0"/>
                </a:rPr>
                <a:t>імені</a:t>
              </a:r>
              <a:r>
                <a:rPr lang="ru-RU" sz="1550" i="1" dirty="0" smtClean="0">
                  <a:latin typeface="Georgia" pitchFamily="18" charset="0"/>
                </a:rPr>
                <a:t> </a:t>
              </a:r>
              <a:r>
                <a:rPr lang="ru-RU" sz="1550" i="1" dirty="0" err="1" smtClean="0">
                  <a:latin typeface="Georgia" pitchFamily="18" charset="0"/>
                </a:rPr>
                <a:t>Шандора</a:t>
              </a:r>
              <a:r>
                <a:rPr lang="en-US" sz="1550" i="1" dirty="0" smtClean="0">
                  <a:latin typeface="Georgia" pitchFamily="18" charset="0"/>
                </a:rPr>
                <a:t> </a:t>
              </a:r>
              <a:r>
                <a:rPr lang="ru-RU" sz="1550" i="1" dirty="0" err="1" smtClean="0">
                  <a:latin typeface="Georgia" pitchFamily="18" charset="0"/>
                </a:rPr>
                <a:t>Петефі</a:t>
              </a:r>
              <a:endParaRPr lang="ru-RU" sz="1550" i="1" dirty="0" smtClean="0">
                <a:latin typeface="Georgia" pitchFamily="18" charset="0"/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>
            <a:off x="4110511" y="2285991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112885" y="3977643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4112892" y="4768223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112884" y="1229661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100516" y="3207065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3" grpId="0" animBg="1"/>
      <p:bldP spid="36" grpId="0" animBg="1"/>
      <p:bldP spid="38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Зміна назв закладів освіти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64315" y="878879"/>
            <a:ext cx="8215370" cy="697578"/>
            <a:chOff x="357158" y="1071546"/>
            <a:chExt cx="8215370" cy="697578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357158" y="1071546"/>
              <a:ext cx="3786214" cy="697578"/>
              <a:chOff x="357158" y="1071546"/>
              <a:chExt cx="3786214" cy="697578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57158" y="1071546"/>
                <a:ext cx="3786214" cy="6975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158" y="1129713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Бадалівська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ім</a:t>
                </a:r>
                <a:r>
                  <a:rPr lang="ru-RU" sz="1600" i="1" dirty="0" smtClean="0">
                    <a:latin typeface="Georgia" pitchFamily="18" charset="0"/>
                  </a:rPr>
                  <a:t>. </a:t>
                </a:r>
                <a:r>
                  <a:rPr lang="ru-RU" sz="1600" i="1" dirty="0" err="1" smtClean="0">
                    <a:latin typeface="Georgia" pitchFamily="18" charset="0"/>
                  </a:rPr>
                  <a:t>Йожефа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Гводані</a:t>
                </a:r>
                <a:endParaRPr lang="uk-UA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143372" y="1071546"/>
              <a:ext cx="4429156" cy="69757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3372" y="1112911"/>
              <a:ext cx="4429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Бадалівська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гімназія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</a:p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Йожефа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Гводані</a:t>
              </a:r>
              <a:endParaRPr lang="ru-RU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9" name="Группа 42"/>
          <p:cNvGrpSpPr/>
          <p:nvPr/>
        </p:nvGrpSpPr>
        <p:grpSpPr>
          <a:xfrm>
            <a:off x="464174" y="1719333"/>
            <a:ext cx="8215370" cy="928694"/>
            <a:chOff x="357158" y="1071546"/>
            <a:chExt cx="8215370" cy="928694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357158" y="1071546"/>
              <a:ext cx="3786214" cy="928694"/>
              <a:chOff x="357158" y="1071546"/>
              <a:chExt cx="3786214" cy="92869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57158" y="1071546"/>
                <a:ext cx="3786214" cy="92869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7158" y="1111783"/>
                <a:ext cx="3786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Боржавська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угорською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мовою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навчання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4143372" y="1071546"/>
              <a:ext cx="4429156" cy="92869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43372" y="135729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Боржавська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гімназія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13" name="Группа 48"/>
          <p:cNvGrpSpPr/>
          <p:nvPr/>
        </p:nvGrpSpPr>
        <p:grpSpPr>
          <a:xfrm>
            <a:off x="461934" y="2790903"/>
            <a:ext cx="8215370" cy="642942"/>
            <a:chOff x="357158" y="1071546"/>
            <a:chExt cx="8215370" cy="642942"/>
          </a:xfrm>
        </p:grpSpPr>
        <p:grpSp>
          <p:nvGrpSpPr>
            <p:cNvPr id="14" name="Группа 8"/>
            <p:cNvGrpSpPr/>
            <p:nvPr/>
          </p:nvGrpSpPr>
          <p:grpSpPr>
            <a:xfrm>
              <a:off x="357158" y="1071546"/>
              <a:ext cx="3786214" cy="642942"/>
              <a:chOff x="357158" y="1071546"/>
              <a:chExt cx="3786214" cy="642942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57158" y="1071546"/>
                <a:ext cx="3786214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57158" y="1083996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Галаборська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4143372" y="1071546"/>
              <a:ext cx="4429156" cy="6429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43372" y="123305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Галаборська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гімназія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19" name="Группа 54"/>
          <p:cNvGrpSpPr/>
          <p:nvPr/>
        </p:nvGrpSpPr>
        <p:grpSpPr>
          <a:xfrm>
            <a:off x="464456" y="3592113"/>
            <a:ext cx="8215370" cy="843447"/>
            <a:chOff x="357158" y="1071546"/>
            <a:chExt cx="8215370" cy="843447"/>
          </a:xfrm>
        </p:grpSpPr>
        <p:grpSp>
          <p:nvGrpSpPr>
            <p:cNvPr id="20" name="Группа 8"/>
            <p:cNvGrpSpPr/>
            <p:nvPr/>
          </p:nvGrpSpPr>
          <p:grpSpPr>
            <a:xfrm>
              <a:off x="357158" y="1071546"/>
              <a:ext cx="3786214" cy="843447"/>
              <a:chOff x="357158" y="1071546"/>
              <a:chExt cx="3786214" cy="84344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357158" y="1071546"/>
                <a:ext cx="3786214" cy="83289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57158" y="1083996"/>
                <a:ext cx="3786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Гечанська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</a:t>
                </a:r>
              </a:p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угорською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мовою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навчання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4143372" y="1071546"/>
              <a:ext cx="4429156" cy="8328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43372" y="1199030"/>
              <a:ext cx="4429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Гечанська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гімназія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</a:p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Кайді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Лайоша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33" name="Группа 54"/>
          <p:cNvGrpSpPr/>
          <p:nvPr/>
        </p:nvGrpSpPr>
        <p:grpSpPr>
          <a:xfrm>
            <a:off x="464174" y="4576854"/>
            <a:ext cx="8215370" cy="642942"/>
            <a:chOff x="357158" y="1071547"/>
            <a:chExt cx="8215370" cy="642942"/>
          </a:xfrm>
        </p:grpSpPr>
        <p:grpSp>
          <p:nvGrpSpPr>
            <p:cNvPr id="34" name="Группа 8"/>
            <p:cNvGrpSpPr/>
            <p:nvPr/>
          </p:nvGrpSpPr>
          <p:grpSpPr>
            <a:xfrm>
              <a:off x="357158" y="1071547"/>
              <a:ext cx="3786214" cy="642942"/>
              <a:chOff x="357158" y="1071547"/>
              <a:chExt cx="3786214" cy="642942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57158" y="1071547"/>
                <a:ext cx="3786214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57158" y="1083996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ЗОШ І-ІІ ст. с. </a:t>
                </a:r>
                <a:r>
                  <a:rPr lang="ru-RU" sz="1600" i="1" dirty="0" err="1" smtClean="0">
                    <a:latin typeface="Georgia" pitchFamily="18" charset="0"/>
                  </a:rPr>
                  <a:t>Оросієво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</a:p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з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угорською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мовою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навчання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4143372" y="1071547"/>
              <a:ext cx="4429156" cy="6429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43372" y="121442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Оросіївська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гімназія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39" name="Группа 54"/>
          <p:cNvGrpSpPr/>
          <p:nvPr/>
        </p:nvGrpSpPr>
        <p:grpSpPr>
          <a:xfrm>
            <a:off x="464456" y="5371636"/>
            <a:ext cx="8215370" cy="843446"/>
            <a:chOff x="357158" y="1071547"/>
            <a:chExt cx="8215370" cy="843446"/>
          </a:xfrm>
        </p:grpSpPr>
        <p:grpSp>
          <p:nvGrpSpPr>
            <p:cNvPr id="40" name="Группа 8"/>
            <p:cNvGrpSpPr/>
            <p:nvPr/>
          </p:nvGrpSpPr>
          <p:grpSpPr>
            <a:xfrm>
              <a:off x="357158" y="1071547"/>
              <a:ext cx="3786214" cy="843446"/>
              <a:chOff x="357158" y="1071547"/>
              <a:chExt cx="3786214" cy="84344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357158" y="1071547"/>
                <a:ext cx="3786214" cy="83932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7158" y="1083996"/>
                <a:ext cx="3786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Четфалвівська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</a:p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з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угорською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мовою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навчання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4143372" y="1071547"/>
              <a:ext cx="4429156" cy="8393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43372" y="1214422"/>
              <a:ext cx="4429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Четфалвівська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гімназія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</a:p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Жигмонда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Моріца</a:t>
              </a:r>
              <a:endParaRPr lang="ru-RU" sz="1600" i="1" dirty="0" smtClean="0">
                <a:latin typeface="Georgia" pitchFamily="18" charset="0"/>
              </a:endParaRPr>
            </a:p>
          </p:txBody>
        </p:sp>
      </p:grpSp>
      <p:sp>
        <p:nvSpPr>
          <p:cNvPr id="49" name="Стрелка вправо 48"/>
          <p:cNvSpPr/>
          <p:nvPr/>
        </p:nvSpPr>
        <p:spPr>
          <a:xfrm>
            <a:off x="4107336" y="2100337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4109710" y="3891049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4109717" y="4773069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4109709" y="1104967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4100516" y="2998551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4110034" y="5674141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 animBg="1"/>
      <p:bldP spid="50" grpId="0" animBg="1"/>
      <p:bldP spid="55" grpId="0" animBg="1"/>
      <p:bldP spid="56" grpId="0" animBg="1"/>
      <p:bldP spid="61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Зміна назв закладів освіти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64315" y="874035"/>
            <a:ext cx="8215370" cy="983330"/>
            <a:chOff x="357158" y="1071546"/>
            <a:chExt cx="8215370" cy="983330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357158" y="1071546"/>
              <a:ext cx="3786214" cy="983330"/>
              <a:chOff x="357158" y="1071546"/>
              <a:chExt cx="3786214" cy="98333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57158" y="1071546"/>
                <a:ext cx="3786214" cy="9833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158" y="1129713"/>
                <a:ext cx="3786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Варівська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</a:t>
                </a:r>
              </a:p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угорською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мовою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навчання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ім</a:t>
                </a:r>
                <a:r>
                  <a:rPr lang="ru-RU" sz="1600" i="1" dirty="0" smtClean="0">
                    <a:latin typeface="Georgia" pitchFamily="18" charset="0"/>
                  </a:rPr>
                  <a:t>. </a:t>
                </a:r>
                <a:r>
                  <a:rPr lang="ru-RU" sz="1600" i="1" dirty="0" err="1" smtClean="0">
                    <a:latin typeface="Georgia" pitchFamily="18" charset="0"/>
                  </a:rPr>
                  <a:t>Ференца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Ракоці</a:t>
                </a:r>
                <a:r>
                  <a:rPr lang="ru-RU" sz="1600" i="1" dirty="0" smtClean="0">
                    <a:latin typeface="Georgia" pitchFamily="18" charset="0"/>
                  </a:rPr>
                  <a:t> ІІ</a:t>
                </a:r>
                <a:endParaRPr lang="uk-UA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143372" y="1071546"/>
              <a:ext cx="4429156" cy="98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3372" y="1411934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Варівський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Ференца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Ракоці</a:t>
              </a:r>
              <a:r>
                <a:rPr lang="ru-RU" sz="1600" i="1" dirty="0" smtClean="0">
                  <a:latin typeface="Georgia" pitchFamily="18" charset="0"/>
                </a:rPr>
                <a:t> ІІ</a:t>
              </a:r>
            </a:p>
          </p:txBody>
        </p:sp>
      </p:grpSp>
      <p:grpSp>
        <p:nvGrpSpPr>
          <p:cNvPr id="13" name="Группа 54"/>
          <p:cNvGrpSpPr/>
          <p:nvPr/>
        </p:nvGrpSpPr>
        <p:grpSpPr>
          <a:xfrm>
            <a:off x="464456" y="2000242"/>
            <a:ext cx="8215370" cy="642942"/>
            <a:chOff x="357158" y="1071547"/>
            <a:chExt cx="8215370" cy="642942"/>
          </a:xfrm>
        </p:grpSpPr>
        <p:grpSp>
          <p:nvGrpSpPr>
            <p:cNvPr id="14" name="Группа 8"/>
            <p:cNvGrpSpPr/>
            <p:nvPr/>
          </p:nvGrpSpPr>
          <p:grpSpPr>
            <a:xfrm>
              <a:off x="357158" y="1071547"/>
              <a:ext cx="3786214" cy="642942"/>
              <a:chOff x="357158" y="1071547"/>
              <a:chExt cx="3786214" cy="642942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357158" y="1071547"/>
                <a:ext cx="3786214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57158" y="1083996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Гатянська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4143372" y="1071547"/>
              <a:ext cx="4429156" cy="6429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43372" y="121442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Гатянський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Ковача </a:t>
              </a:r>
              <a:r>
                <a:rPr lang="ru-RU" sz="1600" i="1" dirty="0" err="1" smtClean="0">
                  <a:latin typeface="Georgia" pitchFamily="18" charset="0"/>
                </a:rPr>
                <a:t>Вільмоша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15" name="Группа 54"/>
          <p:cNvGrpSpPr/>
          <p:nvPr/>
        </p:nvGrpSpPr>
        <p:grpSpPr>
          <a:xfrm>
            <a:off x="464174" y="2803989"/>
            <a:ext cx="8215370" cy="642942"/>
            <a:chOff x="357158" y="1071547"/>
            <a:chExt cx="8215370" cy="642942"/>
          </a:xfrm>
        </p:grpSpPr>
        <p:grpSp>
          <p:nvGrpSpPr>
            <p:cNvPr id="16" name="Группа 8"/>
            <p:cNvGrpSpPr/>
            <p:nvPr/>
          </p:nvGrpSpPr>
          <p:grpSpPr>
            <a:xfrm>
              <a:off x="357158" y="1071547"/>
              <a:ext cx="3786214" cy="642942"/>
              <a:chOff x="357158" y="1071547"/>
              <a:chExt cx="3786214" cy="642942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57158" y="1071547"/>
                <a:ext cx="3786214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57158" y="1083996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Мужіївська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4143372" y="1071547"/>
              <a:ext cx="4429156" cy="6429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43372" y="121442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Мужіївський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імені</a:t>
              </a:r>
              <a:r>
                <a:rPr lang="ru-RU" sz="1600" i="1" dirty="0" smtClean="0">
                  <a:latin typeface="Georgia" pitchFamily="18" charset="0"/>
                </a:rPr>
                <a:t> Яноша </a:t>
              </a:r>
              <a:r>
                <a:rPr lang="ru-RU" sz="1600" i="1" dirty="0" err="1" smtClean="0">
                  <a:latin typeface="Georgia" pitchFamily="18" charset="0"/>
                </a:rPr>
                <a:t>Гуняді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17" name="Группа 54"/>
          <p:cNvGrpSpPr/>
          <p:nvPr/>
        </p:nvGrpSpPr>
        <p:grpSpPr>
          <a:xfrm>
            <a:off x="464456" y="3598771"/>
            <a:ext cx="8215370" cy="616048"/>
            <a:chOff x="357158" y="1071547"/>
            <a:chExt cx="8215370" cy="616048"/>
          </a:xfrm>
        </p:grpSpPr>
        <p:grpSp>
          <p:nvGrpSpPr>
            <p:cNvPr id="18" name="Группа 8"/>
            <p:cNvGrpSpPr/>
            <p:nvPr/>
          </p:nvGrpSpPr>
          <p:grpSpPr>
            <a:xfrm>
              <a:off x="357158" y="1071547"/>
              <a:ext cx="3786214" cy="616048"/>
              <a:chOff x="357158" y="1071547"/>
              <a:chExt cx="3786214" cy="616048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357158" y="1071547"/>
                <a:ext cx="3786214" cy="616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7158" y="1083996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Чомська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</a:t>
                </a:r>
              </a:p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4143372" y="1071547"/>
              <a:ext cx="4429156" cy="6160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43372" y="121442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Чомський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endParaRPr lang="ru-RU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39" name="Группа 54"/>
          <p:cNvGrpSpPr/>
          <p:nvPr/>
        </p:nvGrpSpPr>
        <p:grpSpPr>
          <a:xfrm>
            <a:off x="464456" y="4366660"/>
            <a:ext cx="8215370" cy="616048"/>
            <a:chOff x="357158" y="1071547"/>
            <a:chExt cx="8215370" cy="616048"/>
          </a:xfrm>
        </p:grpSpPr>
        <p:grpSp>
          <p:nvGrpSpPr>
            <p:cNvPr id="40" name="Группа 8"/>
            <p:cNvGrpSpPr/>
            <p:nvPr/>
          </p:nvGrpSpPr>
          <p:grpSpPr>
            <a:xfrm>
              <a:off x="357158" y="1071547"/>
              <a:ext cx="3786214" cy="616048"/>
              <a:chOff x="357158" y="1071547"/>
              <a:chExt cx="3786214" cy="61604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357158" y="1071547"/>
                <a:ext cx="3786214" cy="6160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57158" y="1083996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Яношівська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І-ІІІ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4143372" y="1071547"/>
              <a:ext cx="4429156" cy="6160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43372" y="121442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Яношівський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ліцей</a:t>
              </a:r>
              <a:endParaRPr lang="ru-RU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61" name="Группа 54"/>
          <p:cNvGrpSpPr/>
          <p:nvPr/>
        </p:nvGrpSpPr>
        <p:grpSpPr>
          <a:xfrm>
            <a:off x="464456" y="5143793"/>
            <a:ext cx="8215370" cy="1142727"/>
            <a:chOff x="357158" y="1071546"/>
            <a:chExt cx="8215370" cy="1142727"/>
          </a:xfrm>
        </p:grpSpPr>
        <p:grpSp>
          <p:nvGrpSpPr>
            <p:cNvPr id="62" name="Группа 8"/>
            <p:cNvGrpSpPr/>
            <p:nvPr/>
          </p:nvGrpSpPr>
          <p:grpSpPr>
            <a:xfrm>
              <a:off x="357158" y="1071546"/>
              <a:ext cx="3786214" cy="1142727"/>
              <a:chOff x="357158" y="1071546"/>
              <a:chExt cx="3786214" cy="1142727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357158" y="1071546"/>
                <a:ext cx="3786214" cy="114272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57158" y="1083996"/>
                <a:ext cx="37862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Бенянський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навчально-виховний</a:t>
                </a:r>
                <a:r>
                  <a:rPr lang="ru-RU" sz="1600" i="1" dirty="0" smtClean="0">
                    <a:latin typeface="Georgia" pitchFamily="18" charset="0"/>
                  </a:rPr>
                  <a:t> комплекс «</a:t>
                </a:r>
                <a:r>
                  <a:rPr lang="ru-RU" sz="1600" i="1" dirty="0" err="1" smtClean="0">
                    <a:latin typeface="Georgia" pitchFamily="18" charset="0"/>
                  </a:rPr>
                  <a:t>дошкільний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навчальний</a:t>
                </a:r>
                <a:r>
                  <a:rPr lang="ru-RU" sz="1600" i="1" dirty="0" smtClean="0">
                    <a:latin typeface="Georgia" pitchFamily="18" charset="0"/>
                  </a:rPr>
                  <a:t> заклад –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</a:p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школа 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»</a:t>
                </a:r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4143372" y="1071546"/>
              <a:ext cx="4429156" cy="114272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43372" y="144709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Бенянська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гімназія</a:t>
              </a:r>
              <a:endParaRPr lang="ru-RU" sz="1600" i="1" dirty="0" smtClean="0">
                <a:latin typeface="Georgia" pitchFamily="18" charset="0"/>
              </a:endParaRPr>
            </a:p>
          </p:txBody>
        </p:sp>
      </p:grpSp>
      <p:sp>
        <p:nvSpPr>
          <p:cNvPr id="45" name="Стрелка вправо 44"/>
          <p:cNvSpPr/>
          <p:nvPr/>
        </p:nvSpPr>
        <p:spPr>
          <a:xfrm>
            <a:off x="4107336" y="2214555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4107329" y="3786191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4107336" y="4549784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4107328" y="1272052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4106866" y="3008311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4107653" y="5572141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Зміна назв закладів освіти</a:t>
            </a:r>
          </a:p>
        </p:txBody>
      </p:sp>
      <p:pic>
        <p:nvPicPr>
          <p:cNvPr id="17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  <p:grpSp>
        <p:nvGrpSpPr>
          <p:cNvPr id="18" name="Группа 11"/>
          <p:cNvGrpSpPr/>
          <p:nvPr/>
        </p:nvGrpSpPr>
        <p:grpSpPr>
          <a:xfrm>
            <a:off x="463892" y="980728"/>
            <a:ext cx="8215370" cy="937095"/>
            <a:chOff x="357158" y="1071545"/>
            <a:chExt cx="8215370" cy="937095"/>
          </a:xfrm>
        </p:grpSpPr>
        <p:grpSp>
          <p:nvGrpSpPr>
            <p:cNvPr id="19" name="Группа 8"/>
            <p:cNvGrpSpPr/>
            <p:nvPr/>
          </p:nvGrpSpPr>
          <p:grpSpPr>
            <a:xfrm>
              <a:off x="357158" y="1071545"/>
              <a:ext cx="3786214" cy="937095"/>
              <a:chOff x="357158" y="1071545"/>
              <a:chExt cx="3786214" cy="937095"/>
            </a:xfrm>
          </p:grpSpPr>
          <p:sp>
            <p:nvSpPr>
              <p:cNvPr id="22" name="Прямоугольник 92"/>
              <p:cNvSpPr/>
              <p:nvPr/>
            </p:nvSpPr>
            <p:spPr>
              <a:xfrm>
                <a:off x="357158" y="1071545"/>
                <a:ext cx="3786214" cy="93709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7158" y="1263060"/>
                <a:ext cx="37862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Школа-сад 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ступеня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</a:p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с. Велика </a:t>
                </a:r>
                <a:r>
                  <a:rPr lang="ru-RU" sz="1600" i="1" dirty="0" err="1" smtClean="0">
                    <a:latin typeface="Georgia" pitchFamily="18" charset="0"/>
                  </a:rPr>
                  <a:t>Бакта</a:t>
                </a:r>
                <a:endParaRPr lang="uk-UA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20" name="Прямоугольник 90"/>
            <p:cNvSpPr/>
            <p:nvPr/>
          </p:nvSpPr>
          <p:spPr>
            <a:xfrm>
              <a:off x="4143372" y="1071545"/>
              <a:ext cx="4429156" cy="93709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43372" y="1120748"/>
              <a:ext cx="4429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Великобактянська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початкова</a:t>
              </a:r>
              <a:r>
                <a:rPr lang="ru-RU" sz="1600" i="1" dirty="0" smtClean="0">
                  <a:latin typeface="Georgia" pitchFamily="18" charset="0"/>
                </a:rPr>
                <a:t> школа Берегівської </a:t>
              </a:r>
              <a:r>
                <a:rPr lang="ru-RU" sz="1600" i="1" dirty="0" err="1" smtClean="0">
                  <a:latin typeface="Georgia" pitchFamily="18" charset="0"/>
                </a:rPr>
                <a:t>міської</a:t>
              </a:r>
              <a:r>
                <a:rPr lang="ru-RU" sz="1600" i="1" dirty="0" smtClean="0">
                  <a:latin typeface="Georgia" pitchFamily="18" charset="0"/>
                </a:rPr>
                <a:t> ради </a:t>
              </a:r>
              <a:r>
                <a:rPr lang="ru-RU" sz="1600" i="1" dirty="0" err="1" smtClean="0">
                  <a:latin typeface="Georgia" pitchFamily="18" charset="0"/>
                </a:rPr>
                <a:t>Закарпатської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області</a:t>
              </a:r>
              <a:r>
                <a:rPr lang="ru-RU" sz="1600" i="1" dirty="0" smtClean="0">
                  <a:latin typeface="Georgia" pitchFamily="18" charset="0"/>
                </a:rPr>
                <a:t> (</a:t>
              </a:r>
              <a:r>
                <a:rPr lang="ru-RU" sz="1600" i="1" dirty="0" err="1" smtClean="0">
                  <a:latin typeface="Georgia" pitchFamily="18" charset="0"/>
                </a:rPr>
                <a:t>дошкільний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підрозділ</a:t>
              </a:r>
              <a:r>
                <a:rPr lang="ru-RU" sz="1600" i="1" dirty="0" smtClean="0">
                  <a:latin typeface="Georgia" pitchFamily="18" charset="0"/>
                </a:rPr>
                <a:t>)</a:t>
              </a:r>
            </a:p>
          </p:txBody>
        </p:sp>
      </p:grpSp>
      <p:grpSp>
        <p:nvGrpSpPr>
          <p:cNvPr id="24" name="Группа 11"/>
          <p:cNvGrpSpPr/>
          <p:nvPr/>
        </p:nvGrpSpPr>
        <p:grpSpPr>
          <a:xfrm>
            <a:off x="464456" y="2086184"/>
            <a:ext cx="8215370" cy="974648"/>
            <a:chOff x="357158" y="1071545"/>
            <a:chExt cx="8215370" cy="974648"/>
          </a:xfrm>
        </p:grpSpPr>
        <p:grpSp>
          <p:nvGrpSpPr>
            <p:cNvPr id="25" name="Группа 101"/>
            <p:cNvGrpSpPr/>
            <p:nvPr/>
          </p:nvGrpSpPr>
          <p:grpSpPr>
            <a:xfrm>
              <a:off x="357158" y="1071545"/>
              <a:ext cx="3786214" cy="974648"/>
              <a:chOff x="357158" y="1071545"/>
              <a:chExt cx="3786214" cy="974648"/>
            </a:xfrm>
          </p:grpSpPr>
          <p:sp>
            <p:nvSpPr>
              <p:cNvPr id="28" name="Прямоугольник 104"/>
              <p:cNvSpPr/>
              <p:nvPr/>
            </p:nvSpPr>
            <p:spPr>
              <a:xfrm>
                <a:off x="357158" y="1071545"/>
                <a:ext cx="3786214" cy="9746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57158" y="1135429"/>
                <a:ext cx="3786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Навчально-виховний</a:t>
                </a:r>
                <a:r>
                  <a:rPr lang="ru-RU" sz="1600" i="1" dirty="0" smtClean="0">
                    <a:latin typeface="Georgia" pitchFamily="18" charset="0"/>
                  </a:rPr>
                  <a:t> комплекс «</a:t>
                </a:r>
                <a:r>
                  <a:rPr lang="ru-RU" sz="1600" i="1" dirty="0" err="1" smtClean="0">
                    <a:latin typeface="Georgia" pitchFamily="18" charset="0"/>
                  </a:rPr>
                  <a:t>Дошкільний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навчальний</a:t>
                </a:r>
                <a:r>
                  <a:rPr lang="ru-RU" sz="1600" i="1" dirty="0" smtClean="0">
                    <a:latin typeface="Georgia" pitchFamily="18" charset="0"/>
                  </a:rPr>
                  <a:t> заклад -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ступеня</a:t>
                </a:r>
                <a:r>
                  <a:rPr lang="ru-RU" sz="1600" i="1" dirty="0" smtClean="0">
                    <a:latin typeface="Georgia" pitchFamily="18" charset="0"/>
                  </a:rPr>
                  <a:t>»</a:t>
                </a:r>
              </a:p>
            </p:txBody>
          </p:sp>
        </p:grpSp>
        <p:sp>
          <p:nvSpPr>
            <p:cNvPr id="26" name="Прямоугольник 102"/>
            <p:cNvSpPr/>
            <p:nvPr/>
          </p:nvSpPr>
          <p:spPr>
            <a:xfrm>
              <a:off x="4143372" y="1071545"/>
              <a:ext cx="4429156" cy="9746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43372" y="1108534"/>
              <a:ext cx="4429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Кідьошська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Початкова</a:t>
              </a:r>
              <a:r>
                <a:rPr lang="ru-RU" sz="1600" i="1" dirty="0" smtClean="0">
                  <a:latin typeface="Georgia" pitchFamily="18" charset="0"/>
                </a:rPr>
                <a:t> Школа Берегівської </a:t>
              </a:r>
              <a:r>
                <a:rPr lang="ru-RU" sz="1600" i="1" dirty="0" err="1" smtClean="0">
                  <a:latin typeface="Georgia" pitchFamily="18" charset="0"/>
                </a:rPr>
                <a:t>міської</a:t>
              </a:r>
              <a:r>
                <a:rPr lang="ru-RU" sz="1600" i="1" dirty="0" smtClean="0">
                  <a:latin typeface="Georgia" pitchFamily="18" charset="0"/>
                </a:rPr>
                <a:t> ради </a:t>
              </a:r>
              <a:r>
                <a:rPr lang="ru-RU" sz="1600" i="1" dirty="0" err="1" smtClean="0">
                  <a:latin typeface="Georgia" pitchFamily="18" charset="0"/>
                </a:rPr>
                <a:t>Закарпатської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області</a:t>
              </a:r>
              <a:r>
                <a:rPr lang="ru-RU" sz="1600" i="1" dirty="0" smtClean="0">
                  <a:latin typeface="Georgia" pitchFamily="18" charset="0"/>
                </a:rPr>
                <a:t> (</a:t>
              </a:r>
              <a:r>
                <a:rPr lang="ru-RU" sz="1600" i="1" dirty="0" err="1" smtClean="0">
                  <a:latin typeface="Georgia" pitchFamily="18" charset="0"/>
                </a:rPr>
                <a:t>дошкільний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підрозділ</a:t>
              </a:r>
              <a:r>
                <a:rPr lang="ru-RU" sz="1600" i="1" dirty="0" smtClean="0">
                  <a:latin typeface="Georgia" pitchFamily="18" charset="0"/>
                </a:rPr>
                <a:t>)</a:t>
              </a:r>
            </a:p>
          </p:txBody>
        </p:sp>
      </p:grpSp>
      <p:sp>
        <p:nvSpPr>
          <p:cNvPr id="30" name="Стрелка вправо 59"/>
          <p:cNvSpPr/>
          <p:nvPr/>
        </p:nvSpPr>
        <p:spPr>
          <a:xfrm>
            <a:off x="4110031" y="1312982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62"/>
          <p:cNvSpPr/>
          <p:nvPr/>
        </p:nvSpPr>
        <p:spPr>
          <a:xfrm>
            <a:off x="4110034" y="2489328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Зміна назв закладів освіти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64315" y="866197"/>
            <a:ext cx="8215370" cy="431844"/>
            <a:chOff x="357158" y="1071546"/>
            <a:chExt cx="8215370" cy="43184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i="1" dirty="0" smtClean="0">
                    <a:latin typeface="Georgia" pitchFamily="18" charset="0"/>
                  </a:rPr>
                  <a:t>ДНЗ № 1</a:t>
                </a: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3372" y="112971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№1 «</a:t>
              </a:r>
              <a:r>
                <a:rPr lang="ru-RU" sz="1600" i="1" dirty="0" err="1" smtClean="0">
                  <a:latin typeface="Georgia" pitchFamily="18" charset="0"/>
                </a:rPr>
                <a:t>Малятко</a:t>
              </a:r>
              <a:r>
                <a:rPr lang="ru-RU" sz="1600" i="1" dirty="0" smtClean="0">
                  <a:latin typeface="Georgia" pitchFamily="18" charset="0"/>
                </a:rPr>
                <a:t>» 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1934" y="1420899"/>
            <a:ext cx="8215370" cy="500066"/>
            <a:chOff x="357158" y="1071546"/>
            <a:chExt cx="8215370" cy="500066"/>
          </a:xfrm>
        </p:grpSpPr>
        <p:grpSp>
          <p:nvGrpSpPr>
            <p:cNvPr id="14" name="Группа 8"/>
            <p:cNvGrpSpPr/>
            <p:nvPr/>
          </p:nvGrpSpPr>
          <p:grpSpPr>
            <a:xfrm>
              <a:off x="357158" y="1071546"/>
              <a:ext cx="3788454" cy="500066"/>
              <a:chOff x="357158" y="1071546"/>
              <a:chExt cx="3788454" cy="50006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57158" y="1071546"/>
                <a:ext cx="3786214" cy="50006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9398" y="1138678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3</a:t>
                </a: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143372" y="1071546"/>
              <a:ext cx="4429156" cy="5000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3372" y="1142984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3 «</a:t>
              </a:r>
              <a:r>
                <a:rPr lang="ru-RU" sz="1600" i="1" dirty="0" err="1" smtClean="0">
                  <a:latin typeface="Georgia" pitchFamily="18" charset="0"/>
                </a:rPr>
                <a:t>Білочка</a:t>
              </a:r>
              <a:r>
                <a:rPr lang="ru-RU" sz="1600" i="1" dirty="0" smtClean="0">
                  <a:latin typeface="Georgia" pitchFamily="18" charset="0"/>
                </a:rPr>
                <a:t>»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64174" y="2081771"/>
            <a:ext cx="8215370" cy="451488"/>
            <a:chOff x="357158" y="1071546"/>
            <a:chExt cx="8215370" cy="451488"/>
          </a:xfrm>
        </p:grpSpPr>
        <p:grpSp>
          <p:nvGrpSpPr>
            <p:cNvPr id="44" name="Группа 8"/>
            <p:cNvGrpSpPr/>
            <p:nvPr/>
          </p:nvGrpSpPr>
          <p:grpSpPr>
            <a:xfrm>
              <a:off x="357158" y="1071546"/>
              <a:ext cx="3786214" cy="451488"/>
              <a:chOff x="357158" y="1071546"/>
              <a:chExt cx="3786214" cy="451488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57158" y="1071546"/>
                <a:ext cx="3786214" cy="4514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7158" y="1120748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4</a:t>
                </a: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4143372" y="1071546"/>
              <a:ext cx="4429156" cy="4514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43372" y="111304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№4 «</a:t>
              </a:r>
              <a:r>
                <a:rPr lang="ru-RU" sz="1600" i="1" dirty="0" err="1" smtClean="0">
                  <a:latin typeface="Georgia" pitchFamily="18" charset="0"/>
                </a:rPr>
                <a:t>Сонечко</a:t>
              </a:r>
              <a:r>
                <a:rPr lang="ru-RU" sz="1600" i="1" dirty="0" smtClean="0">
                  <a:latin typeface="Georgia" pitchFamily="18" charset="0"/>
                </a:rPr>
                <a:t>»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64456" y="2662240"/>
            <a:ext cx="8215370" cy="642942"/>
            <a:chOff x="357158" y="1071546"/>
            <a:chExt cx="8215370" cy="642942"/>
          </a:xfrm>
        </p:grpSpPr>
        <p:grpSp>
          <p:nvGrpSpPr>
            <p:cNvPr id="50" name="Группа 8"/>
            <p:cNvGrpSpPr/>
            <p:nvPr/>
          </p:nvGrpSpPr>
          <p:grpSpPr>
            <a:xfrm>
              <a:off x="357158" y="1071546"/>
              <a:ext cx="3786214" cy="642942"/>
              <a:chOff x="357158" y="1071546"/>
              <a:chExt cx="3786214" cy="642942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57158" y="1071546"/>
                <a:ext cx="3786214" cy="6429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57158" y="1205457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5</a:t>
                </a: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4143372" y="1071546"/>
              <a:ext cx="4429156" cy="6429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43372" y="1098159"/>
              <a:ext cx="4429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</a:t>
              </a:r>
              <a:r>
                <a:rPr lang="ru-RU" sz="1600" i="1" dirty="0" err="1" smtClean="0">
                  <a:latin typeface="Georgia" pitchFamily="18" charset="0"/>
                </a:rPr>
                <a:t>компенсуючого</a:t>
              </a:r>
              <a:r>
                <a:rPr lang="ru-RU" sz="1600" i="1" dirty="0" smtClean="0">
                  <a:latin typeface="Georgia" pitchFamily="18" charset="0"/>
                </a:rPr>
                <a:t> типу (</a:t>
              </a:r>
              <a:r>
                <a:rPr lang="ru-RU" sz="1600" i="1" dirty="0" err="1" smtClean="0">
                  <a:latin typeface="Georgia" pitchFamily="18" charset="0"/>
                </a:rPr>
                <a:t>санаторний</a:t>
              </a:r>
              <a:r>
                <a:rPr lang="ru-RU" sz="1600" i="1" dirty="0" smtClean="0">
                  <a:latin typeface="Georgia" pitchFamily="18" charset="0"/>
                </a:rPr>
                <a:t>) №5 «</a:t>
              </a:r>
              <a:r>
                <a:rPr lang="ru-RU" sz="1600" i="1" dirty="0" err="1" smtClean="0">
                  <a:latin typeface="Georgia" pitchFamily="18" charset="0"/>
                </a:rPr>
                <a:t>Пачірта</a:t>
              </a:r>
              <a:r>
                <a:rPr lang="ru-RU" sz="1600" i="1" dirty="0" smtClean="0">
                  <a:latin typeface="Georgia" pitchFamily="18" charset="0"/>
                </a:rPr>
                <a:t>» 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64456" y="3455331"/>
            <a:ext cx="8215370" cy="500066"/>
            <a:chOff x="357158" y="1071546"/>
            <a:chExt cx="8215370" cy="500066"/>
          </a:xfrm>
        </p:grpSpPr>
        <p:grpSp>
          <p:nvGrpSpPr>
            <p:cNvPr id="56" name="Группа 8"/>
            <p:cNvGrpSpPr/>
            <p:nvPr/>
          </p:nvGrpSpPr>
          <p:grpSpPr>
            <a:xfrm>
              <a:off x="357158" y="1071546"/>
              <a:ext cx="3786214" cy="500066"/>
              <a:chOff x="357158" y="1071546"/>
              <a:chExt cx="3786214" cy="500066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357158" y="1071546"/>
                <a:ext cx="3786214" cy="50006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57158" y="1136135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6</a:t>
                </a: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4143372" y="1071546"/>
              <a:ext cx="4429156" cy="5000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43372" y="1136135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6 «Казка»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64174" y="4107238"/>
            <a:ext cx="8215370" cy="402015"/>
            <a:chOff x="357158" y="1071546"/>
            <a:chExt cx="8215370" cy="402015"/>
          </a:xfrm>
        </p:grpSpPr>
        <p:grpSp>
          <p:nvGrpSpPr>
            <p:cNvPr id="68" name="Группа 8"/>
            <p:cNvGrpSpPr/>
            <p:nvPr/>
          </p:nvGrpSpPr>
          <p:grpSpPr>
            <a:xfrm>
              <a:off x="357158" y="1071546"/>
              <a:ext cx="3786214" cy="402015"/>
              <a:chOff x="357158" y="1071546"/>
              <a:chExt cx="3786214" cy="402015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357158" y="1071546"/>
                <a:ext cx="3786214" cy="4020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7158" y="1083996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7</a:t>
                </a:r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4143372" y="1071546"/>
              <a:ext cx="4429156" cy="4020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43372" y="108975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7 «</a:t>
              </a:r>
              <a:r>
                <a:rPr lang="ru-RU" sz="1600" i="1" dirty="0" err="1" smtClean="0">
                  <a:latin typeface="Georgia" pitchFamily="18" charset="0"/>
                </a:rPr>
                <a:t>Дзвіночок</a:t>
              </a:r>
              <a:r>
                <a:rPr lang="ru-RU" sz="1600" i="1" dirty="0" smtClean="0">
                  <a:latin typeface="Georgia" pitchFamily="18" charset="0"/>
                </a:rPr>
                <a:t>»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464738" y="4670059"/>
            <a:ext cx="8215370" cy="402015"/>
            <a:chOff x="357158" y="1071546"/>
            <a:chExt cx="8215370" cy="402015"/>
          </a:xfrm>
        </p:grpSpPr>
        <p:grpSp>
          <p:nvGrpSpPr>
            <p:cNvPr id="80" name="Группа 8"/>
            <p:cNvGrpSpPr/>
            <p:nvPr/>
          </p:nvGrpSpPr>
          <p:grpSpPr>
            <a:xfrm>
              <a:off x="357158" y="1071546"/>
              <a:ext cx="3786214" cy="402015"/>
              <a:chOff x="357158" y="1071546"/>
              <a:chExt cx="3786214" cy="402015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357158" y="1071546"/>
                <a:ext cx="3786214" cy="4020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57158" y="1101926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9</a:t>
                </a:r>
              </a:p>
            </p:txBody>
          </p:sp>
        </p:grpSp>
        <p:sp>
          <p:nvSpPr>
            <p:cNvPr id="81" name="Прямоугольник 80"/>
            <p:cNvSpPr/>
            <p:nvPr/>
          </p:nvSpPr>
          <p:spPr>
            <a:xfrm>
              <a:off x="4143372" y="1071546"/>
              <a:ext cx="4429156" cy="4020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43372" y="1109240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9 «</a:t>
              </a:r>
              <a:r>
                <a:rPr lang="ru-RU" sz="1600" i="1" dirty="0" err="1" smtClean="0">
                  <a:latin typeface="Georgia" pitchFamily="18" charset="0"/>
                </a:rPr>
                <a:t>Чіга-Біга</a:t>
              </a:r>
              <a:r>
                <a:rPr lang="ru-RU" sz="1600" i="1" dirty="0" smtClean="0">
                  <a:latin typeface="Georgia" pitchFamily="18" charset="0"/>
                </a:rPr>
                <a:t>»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sp>
        <p:nvSpPr>
          <p:cNvPr id="73" name="Стрелка вправо 72"/>
          <p:cNvSpPr/>
          <p:nvPr/>
        </p:nvSpPr>
        <p:spPr>
          <a:xfrm>
            <a:off x="4107650" y="3564039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>
            <a:off x="4107649" y="4173647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4100037" y="4730857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>
            <a:off x="4105276" y="1549505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>
            <a:off x="4100036" y="2170994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>
            <a:off x="4107664" y="2863945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>
            <a:off x="4107649" y="942262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74" grpId="0" animBg="1"/>
      <p:bldP spid="75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Зміна назв закладів освіти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64315" y="2159918"/>
            <a:ext cx="8215370" cy="431844"/>
            <a:chOff x="357158" y="1071546"/>
            <a:chExt cx="8215370" cy="43184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i="1" dirty="0" smtClean="0">
                    <a:latin typeface="Georgia" pitchFamily="18" charset="0"/>
                  </a:rPr>
                  <a:t>ДНЗ № 13</a:t>
                </a: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3372" y="112971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13 «</a:t>
              </a:r>
              <a:r>
                <a:rPr lang="ru-RU" sz="1600" i="1" dirty="0" err="1" smtClean="0">
                  <a:latin typeface="Georgia" pitchFamily="18" charset="0"/>
                </a:rPr>
                <a:t>Метелик</a:t>
              </a:r>
              <a:r>
                <a:rPr lang="ru-RU" sz="1600" i="1" dirty="0" smtClean="0">
                  <a:latin typeface="Georgia" pitchFamily="18" charset="0"/>
                </a:rPr>
                <a:t>» </a:t>
              </a:r>
            </a:p>
          </p:txBody>
        </p:sp>
      </p:grpSp>
      <p:grpSp>
        <p:nvGrpSpPr>
          <p:cNvPr id="5" name="Группа 12"/>
          <p:cNvGrpSpPr/>
          <p:nvPr/>
        </p:nvGrpSpPr>
        <p:grpSpPr>
          <a:xfrm>
            <a:off x="461934" y="2714620"/>
            <a:ext cx="8215370" cy="500066"/>
            <a:chOff x="357158" y="1071546"/>
            <a:chExt cx="8215370" cy="500066"/>
          </a:xfrm>
        </p:grpSpPr>
        <p:grpSp>
          <p:nvGrpSpPr>
            <p:cNvPr id="6" name="Группа 8"/>
            <p:cNvGrpSpPr/>
            <p:nvPr/>
          </p:nvGrpSpPr>
          <p:grpSpPr>
            <a:xfrm>
              <a:off x="357158" y="1071546"/>
              <a:ext cx="3788454" cy="500066"/>
              <a:chOff x="357158" y="1071546"/>
              <a:chExt cx="3788454" cy="50006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57158" y="1071546"/>
                <a:ext cx="3786214" cy="50006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9398" y="1138678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16</a:t>
                </a: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143372" y="1071546"/>
              <a:ext cx="4429156" cy="5000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3372" y="1142984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14 «</a:t>
              </a:r>
              <a:r>
                <a:rPr lang="ru-RU" sz="1600" i="1" dirty="0" err="1" smtClean="0">
                  <a:latin typeface="Georgia" pitchFamily="18" charset="0"/>
                </a:rPr>
                <a:t>Бджілка</a:t>
              </a:r>
              <a:r>
                <a:rPr lang="ru-RU" sz="1600" i="1" dirty="0" smtClean="0">
                  <a:latin typeface="Georgia" pitchFamily="18" charset="0"/>
                </a:rPr>
                <a:t>»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9" name="Группа 42"/>
          <p:cNvGrpSpPr/>
          <p:nvPr/>
        </p:nvGrpSpPr>
        <p:grpSpPr>
          <a:xfrm>
            <a:off x="464174" y="3375492"/>
            <a:ext cx="8215370" cy="451488"/>
            <a:chOff x="357158" y="1071546"/>
            <a:chExt cx="8215370" cy="451488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357158" y="1071546"/>
              <a:ext cx="3786214" cy="451488"/>
              <a:chOff x="357158" y="1071546"/>
              <a:chExt cx="3786214" cy="451488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57158" y="1071546"/>
                <a:ext cx="3786214" cy="4514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7158" y="1120748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17</a:t>
                </a: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4143372" y="1071546"/>
              <a:ext cx="4429156" cy="4514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43372" y="111304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11 «Тюльпан»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13" name="Группа 48"/>
          <p:cNvGrpSpPr/>
          <p:nvPr/>
        </p:nvGrpSpPr>
        <p:grpSpPr>
          <a:xfrm>
            <a:off x="464456" y="3955961"/>
            <a:ext cx="8215370" cy="473171"/>
            <a:chOff x="357158" y="1071546"/>
            <a:chExt cx="8215370" cy="473171"/>
          </a:xfrm>
        </p:grpSpPr>
        <p:grpSp>
          <p:nvGrpSpPr>
            <p:cNvPr id="14" name="Группа 8"/>
            <p:cNvGrpSpPr/>
            <p:nvPr/>
          </p:nvGrpSpPr>
          <p:grpSpPr>
            <a:xfrm>
              <a:off x="357158" y="1071546"/>
              <a:ext cx="3786214" cy="473171"/>
              <a:chOff x="357158" y="1071546"/>
              <a:chExt cx="3786214" cy="473171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57158" y="1071546"/>
                <a:ext cx="3786214" cy="47317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57158" y="1143408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18</a:t>
                </a: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4143372" y="1071546"/>
              <a:ext cx="4429156" cy="4731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43372" y="1134019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8 «</a:t>
              </a:r>
              <a:r>
                <a:rPr lang="ru-RU" sz="1600" i="1" dirty="0" err="1" smtClean="0">
                  <a:latin typeface="Georgia" pitchFamily="18" charset="0"/>
                </a:rPr>
                <a:t>Пом-Пом</a:t>
              </a:r>
              <a:r>
                <a:rPr lang="ru-RU" sz="1600" i="1" dirty="0" smtClean="0">
                  <a:latin typeface="Georgia" pitchFamily="18" charset="0"/>
                </a:rPr>
                <a:t>» 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56028" y="946958"/>
            <a:ext cx="8215370" cy="427024"/>
            <a:chOff x="357158" y="1071546"/>
            <a:chExt cx="8215370" cy="427024"/>
          </a:xfrm>
        </p:grpSpPr>
        <p:grpSp>
          <p:nvGrpSpPr>
            <p:cNvPr id="62" name="Группа 8"/>
            <p:cNvGrpSpPr/>
            <p:nvPr/>
          </p:nvGrpSpPr>
          <p:grpSpPr>
            <a:xfrm>
              <a:off x="357158" y="1071546"/>
              <a:ext cx="3786214" cy="427024"/>
              <a:chOff x="357158" y="1071546"/>
              <a:chExt cx="3786214" cy="42702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357158" y="1071546"/>
                <a:ext cx="3786214" cy="427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57158" y="1102284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10</a:t>
                </a:r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4143372" y="1071546"/>
              <a:ext cx="4429156" cy="4270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43372" y="111754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10 «</a:t>
              </a:r>
              <a:r>
                <a:rPr lang="ru-RU" sz="1600" i="1" dirty="0" err="1" smtClean="0">
                  <a:latin typeface="Georgia" pitchFamily="18" charset="0"/>
                </a:rPr>
                <a:t>Ялинка</a:t>
              </a:r>
              <a:r>
                <a:rPr lang="ru-RU" sz="1600" i="1" dirty="0" smtClean="0">
                  <a:latin typeface="Georgia" pitchFamily="18" charset="0"/>
                </a:rPr>
                <a:t>»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56028" y="1509318"/>
            <a:ext cx="8215370" cy="489790"/>
            <a:chOff x="357158" y="1071546"/>
            <a:chExt cx="8215370" cy="402015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357158" y="1071546"/>
              <a:ext cx="3786214" cy="402015"/>
              <a:chOff x="357158" y="1071546"/>
              <a:chExt cx="3786214" cy="402015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357158" y="1071546"/>
                <a:ext cx="3786214" cy="4020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57158" y="1135936"/>
                <a:ext cx="3786214" cy="279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ДНЗ № 12</a:t>
                </a:r>
              </a:p>
            </p:txBody>
          </p:sp>
        </p:grpSp>
        <p:sp>
          <p:nvSpPr>
            <p:cNvPr id="73" name="Прямоугольник 72"/>
            <p:cNvSpPr/>
            <p:nvPr/>
          </p:nvSpPr>
          <p:spPr>
            <a:xfrm>
              <a:off x="4143372" y="1071546"/>
              <a:ext cx="4429156" cy="4020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43372" y="1122959"/>
              <a:ext cx="4429156" cy="285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Georgia" pitchFamily="18" charset="0"/>
                </a:rPr>
                <a:t>ЗДО № 12 «</a:t>
              </a:r>
              <a:r>
                <a:rPr lang="ru-RU" sz="1600" i="1" dirty="0" err="1" smtClean="0">
                  <a:latin typeface="Georgia" pitchFamily="18" charset="0"/>
                </a:rPr>
                <a:t>Берізка</a:t>
              </a:r>
              <a:r>
                <a:rPr lang="ru-RU" sz="1600" i="1" dirty="0" smtClean="0">
                  <a:latin typeface="Georgia" pitchFamily="18" charset="0"/>
                </a:rPr>
                <a:t>»</a:t>
              </a:r>
              <a:endParaRPr lang="en-US" sz="1600" i="1" dirty="0" smtClean="0">
                <a:latin typeface="Georgia" pitchFamily="18" charset="0"/>
              </a:endParaRPr>
            </a:p>
          </p:txBody>
        </p:sp>
      </p:grpSp>
      <p:sp>
        <p:nvSpPr>
          <p:cNvPr id="39" name="Стрелка вправо 38"/>
          <p:cNvSpPr/>
          <p:nvPr/>
        </p:nvSpPr>
        <p:spPr>
          <a:xfrm>
            <a:off x="4107650" y="3471864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4104474" y="4068767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098926" y="1628780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106386" y="2240744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101314" y="2841620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4101299" y="1021537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Зміна назв закладів освіти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64315" y="890562"/>
            <a:ext cx="8215370" cy="431844"/>
            <a:chOff x="357158" y="1071546"/>
            <a:chExt cx="8215370" cy="43184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Бадалівський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uk-UA" sz="1600" i="1" dirty="0" smtClean="0">
                    <a:latin typeface="Georgia" pitchFamily="18" charset="0"/>
                  </a:rPr>
                  <a:t>ДНЗ</a:t>
                </a:r>
                <a:endParaRPr lang="ru-RU" sz="1600" i="1" dirty="0" smtClean="0">
                  <a:latin typeface="Georgia" pitchFamily="18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3372" y="112971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Бадалівський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63" name="Группа 11"/>
          <p:cNvGrpSpPr/>
          <p:nvPr/>
        </p:nvGrpSpPr>
        <p:grpSpPr>
          <a:xfrm>
            <a:off x="464174" y="1445264"/>
            <a:ext cx="8215370" cy="1178868"/>
            <a:chOff x="357158" y="1071546"/>
            <a:chExt cx="8215370" cy="1178868"/>
          </a:xfrm>
        </p:grpSpPr>
        <p:grpSp>
          <p:nvGrpSpPr>
            <p:cNvPr id="64" name="Группа 8"/>
            <p:cNvGrpSpPr/>
            <p:nvPr/>
          </p:nvGrpSpPr>
          <p:grpSpPr>
            <a:xfrm>
              <a:off x="357158" y="1071546"/>
              <a:ext cx="3786214" cy="1178868"/>
              <a:chOff x="357158" y="1071546"/>
              <a:chExt cx="3786214" cy="117886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357158" y="1071546"/>
                <a:ext cx="3786214" cy="117886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57158" y="1129713"/>
                <a:ext cx="37862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Бенянський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навчально-виховний</a:t>
                </a:r>
                <a:r>
                  <a:rPr lang="ru-RU" sz="1600" i="1" dirty="0" smtClean="0">
                    <a:latin typeface="Georgia" pitchFamily="18" charset="0"/>
                  </a:rPr>
                  <a:t> комплекс «</a:t>
                </a:r>
                <a:r>
                  <a:rPr lang="ru-RU" sz="1600" i="1" dirty="0" err="1" smtClean="0">
                    <a:latin typeface="Georgia" pitchFamily="18" charset="0"/>
                  </a:rPr>
                  <a:t>дошкільний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ru-RU" sz="1600" i="1" dirty="0" err="1" smtClean="0">
                    <a:latin typeface="Georgia" pitchFamily="18" charset="0"/>
                  </a:rPr>
                  <a:t>навчальний</a:t>
                </a:r>
                <a:r>
                  <a:rPr lang="ru-RU" sz="1600" i="1" dirty="0" smtClean="0">
                    <a:latin typeface="Georgia" pitchFamily="18" charset="0"/>
                  </a:rPr>
                  <a:t> заклад – </a:t>
                </a:r>
                <a:r>
                  <a:rPr lang="ru-RU" sz="1600" i="1" dirty="0" err="1" smtClean="0">
                    <a:latin typeface="Georgia" pitchFamily="18" charset="0"/>
                  </a:rPr>
                  <a:t>загальноосвітня</a:t>
                </a:r>
                <a:r>
                  <a:rPr lang="ru-RU" sz="1600" i="1" dirty="0" smtClean="0">
                    <a:latin typeface="Georgia" pitchFamily="18" charset="0"/>
                  </a:rPr>
                  <a:t> школа </a:t>
                </a:r>
              </a:p>
              <a:p>
                <a:pPr algn="ctr"/>
                <a:r>
                  <a:rPr lang="ru-RU" sz="1600" i="1" dirty="0" smtClean="0">
                    <a:latin typeface="Georgia" pitchFamily="18" charset="0"/>
                  </a:rPr>
                  <a:t>І-ІІ </a:t>
                </a:r>
                <a:r>
                  <a:rPr lang="ru-RU" sz="1600" i="1" dirty="0" err="1" smtClean="0">
                    <a:latin typeface="Georgia" pitchFamily="18" charset="0"/>
                  </a:rPr>
                  <a:t>ступенів</a:t>
                </a:r>
                <a:r>
                  <a:rPr lang="ru-RU" sz="1600" i="1" dirty="0" smtClean="0">
                    <a:latin typeface="Georgia" pitchFamily="18" charset="0"/>
                  </a:rPr>
                  <a:t>»</a:t>
                </a:r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4143372" y="1071546"/>
              <a:ext cx="4429156" cy="117886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43372" y="1483232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itchFamily="18" charset="0"/>
                </a:rPr>
                <a:t>Бенянський</a:t>
              </a:r>
              <a:r>
                <a:rPr lang="ru-RU" sz="16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73" name="Группа 11"/>
          <p:cNvGrpSpPr/>
          <p:nvPr/>
        </p:nvGrpSpPr>
        <p:grpSpPr>
          <a:xfrm>
            <a:off x="464033" y="2748388"/>
            <a:ext cx="8215370" cy="431844"/>
            <a:chOff x="357158" y="1071546"/>
            <a:chExt cx="8215370" cy="431844"/>
          </a:xfrm>
        </p:grpSpPr>
        <p:grpSp>
          <p:nvGrpSpPr>
            <p:cNvPr id="74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77" name="Прямоугольник 76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57158" y="1120188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i="1" dirty="0" err="1" smtClean="0">
                    <a:latin typeface="Georgia" pitchFamily="18" charset="0"/>
                  </a:rPr>
                  <a:t>Боржавський</a:t>
                </a:r>
                <a:r>
                  <a:rPr lang="uk-UA" sz="1600" i="1" dirty="0" smtClean="0">
                    <a:latin typeface="Georgia" pitchFamily="18" charset="0"/>
                  </a:rPr>
                  <a:t> ДНЗ</a:t>
                </a:r>
              </a:p>
            </p:txBody>
          </p:sp>
        </p:grpSp>
        <p:sp>
          <p:nvSpPr>
            <p:cNvPr id="75" name="Прямоугольник 74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43372" y="112971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Боржавський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79" name="Группа 11"/>
          <p:cNvGrpSpPr/>
          <p:nvPr/>
        </p:nvGrpSpPr>
        <p:grpSpPr>
          <a:xfrm>
            <a:off x="464174" y="3321020"/>
            <a:ext cx="8215370" cy="431844"/>
            <a:chOff x="357158" y="1071546"/>
            <a:chExt cx="8215370" cy="431844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i="1" dirty="0" err="1" smtClean="0">
                    <a:latin typeface="Georgia" pitchFamily="18" charset="0"/>
                  </a:rPr>
                  <a:t>Варівський</a:t>
                </a:r>
                <a:r>
                  <a:rPr lang="uk-UA" sz="1600" i="1" dirty="0" smtClean="0">
                    <a:latin typeface="Georgia" pitchFamily="18" charset="0"/>
                  </a:rPr>
                  <a:t> ДНЗ</a:t>
                </a:r>
              </a:p>
            </p:txBody>
          </p:sp>
        </p:grpSp>
        <p:sp>
          <p:nvSpPr>
            <p:cNvPr id="85" name="Прямоугольник 84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43372" y="112074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Варівський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89" name="Группа 11"/>
          <p:cNvGrpSpPr/>
          <p:nvPr/>
        </p:nvGrpSpPr>
        <p:grpSpPr>
          <a:xfrm>
            <a:off x="463892" y="3910172"/>
            <a:ext cx="8215370" cy="431844"/>
            <a:chOff x="357158" y="1071546"/>
            <a:chExt cx="8215370" cy="431844"/>
          </a:xfrm>
        </p:grpSpPr>
        <p:grpSp>
          <p:nvGrpSpPr>
            <p:cNvPr id="90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93" name="Прямоугольник 92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i="1" dirty="0" err="1" smtClean="0">
                    <a:latin typeface="Georgia" pitchFamily="18" charset="0"/>
                  </a:rPr>
                  <a:t>Галаборський</a:t>
                </a:r>
                <a:r>
                  <a:rPr lang="uk-UA" sz="1600" i="1" dirty="0" smtClean="0">
                    <a:latin typeface="Georgia" pitchFamily="18" charset="0"/>
                  </a:rPr>
                  <a:t> ДНЗ</a:t>
                </a:r>
              </a:p>
            </p:txBody>
          </p:sp>
        </p:grpSp>
        <p:sp>
          <p:nvSpPr>
            <p:cNvPr id="91" name="Прямоугольник 90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143372" y="112971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Галаборський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95" name="Группа 11"/>
          <p:cNvGrpSpPr/>
          <p:nvPr/>
        </p:nvGrpSpPr>
        <p:grpSpPr>
          <a:xfrm>
            <a:off x="464738" y="4489231"/>
            <a:ext cx="8215370" cy="431844"/>
            <a:chOff x="357158" y="1071546"/>
            <a:chExt cx="8215370" cy="431844"/>
          </a:xfrm>
        </p:grpSpPr>
        <p:grpSp>
          <p:nvGrpSpPr>
            <p:cNvPr id="96" name="Группа 79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i="1" dirty="0" err="1" smtClean="0">
                    <a:latin typeface="Georgia" pitchFamily="18" charset="0"/>
                  </a:rPr>
                  <a:t>Гатянський</a:t>
                </a:r>
                <a:r>
                  <a:rPr lang="uk-UA" sz="1600" i="1" dirty="0" smtClean="0">
                    <a:latin typeface="Georgia" pitchFamily="18" charset="0"/>
                  </a:rPr>
                  <a:t> ДНЗ</a:t>
                </a:r>
              </a:p>
            </p:txBody>
          </p:sp>
        </p:grpSp>
        <p:sp>
          <p:nvSpPr>
            <p:cNvPr id="97" name="Прямоугольник 96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143372" y="112971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Гатянський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101" name="Группа 11"/>
          <p:cNvGrpSpPr/>
          <p:nvPr/>
        </p:nvGrpSpPr>
        <p:grpSpPr>
          <a:xfrm>
            <a:off x="464456" y="5068858"/>
            <a:ext cx="8215370" cy="431844"/>
            <a:chOff x="357158" y="1071546"/>
            <a:chExt cx="8215370" cy="431844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105" name="Прямоугольник 104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i="1" dirty="0" err="1" smtClean="0">
                    <a:latin typeface="Georgia" pitchFamily="18" charset="0"/>
                  </a:rPr>
                  <a:t>Гечанський</a:t>
                </a:r>
                <a:r>
                  <a:rPr lang="uk-UA" sz="1600" i="1" dirty="0" smtClean="0">
                    <a:latin typeface="Georgia" pitchFamily="18" charset="0"/>
                  </a:rPr>
                  <a:t> ДНЗ</a:t>
                </a:r>
              </a:p>
            </p:txBody>
          </p:sp>
        </p:grpSp>
        <p:sp>
          <p:nvSpPr>
            <p:cNvPr id="103" name="Прямоугольник 102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43372" y="1108534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Гечанський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sp>
        <p:nvSpPr>
          <p:cNvPr id="51" name="Стрелка вправо 50"/>
          <p:cNvSpPr/>
          <p:nvPr/>
        </p:nvSpPr>
        <p:spPr>
          <a:xfrm>
            <a:off x="4107650" y="3388358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4110031" y="4559958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4105276" y="1902517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4100036" y="3991010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4102901" y="2826391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4107649" y="971390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4110031" y="5140988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Зміна назв закладів освіти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64315" y="874034"/>
            <a:ext cx="8215370" cy="431844"/>
            <a:chOff x="357158" y="1071546"/>
            <a:chExt cx="8215370" cy="431844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Мужіївський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uk-UA" sz="1600" i="1" dirty="0" smtClean="0">
                    <a:latin typeface="Georgia" pitchFamily="18" charset="0"/>
                  </a:rPr>
                  <a:t>ДНЗ</a:t>
                </a: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3372" y="112971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Мужіївський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5" name="Группа 11"/>
          <p:cNvGrpSpPr/>
          <p:nvPr/>
        </p:nvGrpSpPr>
        <p:grpSpPr>
          <a:xfrm>
            <a:off x="464456" y="1446666"/>
            <a:ext cx="8215370" cy="431844"/>
            <a:chOff x="357158" y="1071546"/>
            <a:chExt cx="8215370" cy="431844"/>
          </a:xfrm>
        </p:grpSpPr>
        <p:grpSp>
          <p:nvGrpSpPr>
            <p:cNvPr id="6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Оросіївський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uk-UA" sz="1600" i="1" dirty="0" smtClean="0">
                    <a:latin typeface="Georgia" pitchFamily="18" charset="0"/>
                  </a:rPr>
                  <a:t>ДНЗ</a:t>
                </a:r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43372" y="112074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Оросіївський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464174" y="2035818"/>
            <a:ext cx="8215370" cy="431844"/>
            <a:chOff x="357158" y="1071546"/>
            <a:chExt cx="8215370" cy="431844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Четфалвівський</a:t>
                </a:r>
                <a:r>
                  <a:rPr lang="ru-RU" sz="1600" i="1" dirty="0" smtClean="0">
                    <a:latin typeface="Georgia" pitchFamily="18" charset="0"/>
                  </a:rPr>
                  <a:t> </a:t>
                </a:r>
                <a:r>
                  <a:rPr lang="uk-UA" sz="1600" i="1" dirty="0" smtClean="0">
                    <a:latin typeface="Georgia" pitchFamily="18" charset="0"/>
                  </a:rPr>
                  <a:t>ДНЗ</a:t>
                </a:r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43372" y="1120748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Четфалвівський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464033" y="2616005"/>
            <a:ext cx="8215370" cy="431844"/>
            <a:chOff x="357158" y="1071546"/>
            <a:chExt cx="8215370" cy="431844"/>
          </a:xfrm>
        </p:grpSpPr>
        <p:grpSp>
          <p:nvGrpSpPr>
            <p:cNvPr id="14" name="Группа 8"/>
            <p:cNvGrpSpPr/>
            <p:nvPr/>
          </p:nvGrpSpPr>
          <p:grpSpPr>
            <a:xfrm>
              <a:off x="357158" y="1071546"/>
              <a:ext cx="3786214" cy="431844"/>
              <a:chOff x="357158" y="1071546"/>
              <a:chExt cx="3786214" cy="431844"/>
            </a:xfrm>
          </p:grpSpPr>
          <p:sp>
            <p:nvSpPr>
              <p:cNvPr id="77" name="Прямоугольник 76"/>
              <p:cNvSpPr/>
              <p:nvPr/>
            </p:nvSpPr>
            <p:spPr>
              <a:xfrm>
                <a:off x="357158" y="1071546"/>
                <a:ext cx="3786214" cy="43184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57158" y="1129713"/>
                <a:ext cx="37862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i="1" dirty="0" err="1" smtClean="0">
                    <a:latin typeface="Georgia" pitchFamily="18" charset="0"/>
                  </a:rPr>
                  <a:t>Чомський</a:t>
                </a:r>
                <a:r>
                  <a:rPr lang="uk-UA" sz="1600" i="1" dirty="0" smtClean="0">
                    <a:latin typeface="Georgia" pitchFamily="18" charset="0"/>
                  </a:rPr>
                  <a:t> ДНЗ</a:t>
                </a:r>
              </a:p>
            </p:txBody>
          </p:sp>
        </p:grpSp>
        <p:sp>
          <p:nvSpPr>
            <p:cNvPr id="75" name="Прямоугольник 74"/>
            <p:cNvSpPr/>
            <p:nvPr/>
          </p:nvSpPr>
          <p:spPr>
            <a:xfrm>
              <a:off x="4143372" y="1071546"/>
              <a:ext cx="4429156" cy="4318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43372" y="1111783"/>
              <a:ext cx="4429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Чомський</a:t>
              </a:r>
              <a:r>
                <a:rPr lang="ru-RU" sz="1600" i="1" dirty="0" smtClean="0">
                  <a:latin typeface="Georgia" pitchFamily="18" charset="0"/>
                </a:rPr>
                <a:t> ЗДО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64174" y="3188636"/>
            <a:ext cx="8217892" cy="993678"/>
            <a:chOff x="464174" y="3117198"/>
            <a:chExt cx="8217892" cy="993678"/>
          </a:xfrm>
        </p:grpSpPr>
        <p:grpSp>
          <p:nvGrpSpPr>
            <p:cNvPr id="15" name="Группа 11"/>
            <p:cNvGrpSpPr/>
            <p:nvPr/>
          </p:nvGrpSpPr>
          <p:grpSpPr>
            <a:xfrm>
              <a:off x="464174" y="3117198"/>
              <a:ext cx="8215370" cy="991252"/>
              <a:chOff x="357158" y="1071545"/>
              <a:chExt cx="8215370" cy="991252"/>
            </a:xfrm>
          </p:grpSpPr>
          <p:grpSp>
            <p:nvGrpSpPr>
              <p:cNvPr id="16" name="Группа 79"/>
              <p:cNvGrpSpPr/>
              <p:nvPr/>
            </p:nvGrpSpPr>
            <p:grpSpPr>
              <a:xfrm>
                <a:off x="357158" y="1071545"/>
                <a:ext cx="3786214" cy="991252"/>
                <a:chOff x="357158" y="1071545"/>
                <a:chExt cx="3786214" cy="991252"/>
              </a:xfrm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357158" y="1071545"/>
                  <a:ext cx="3786214" cy="99125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57158" y="1406207"/>
                  <a:ext cx="37862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i="1" dirty="0" err="1" smtClean="0">
                      <a:latin typeface="Georgia" pitchFamily="18" charset="0"/>
                    </a:rPr>
                    <a:t>Яношівський</a:t>
                  </a:r>
                  <a:r>
                    <a:rPr lang="ru-RU" sz="1600" i="1" dirty="0" smtClean="0">
                      <a:latin typeface="Georgia" pitchFamily="18" charset="0"/>
                    </a:rPr>
                    <a:t> </a:t>
                  </a:r>
                  <a:r>
                    <a:rPr lang="uk-UA" sz="1600" i="1" dirty="0" smtClean="0">
                      <a:latin typeface="Georgia" pitchFamily="18" charset="0"/>
                    </a:rPr>
                    <a:t>ДНЗ</a:t>
                  </a:r>
                </a:p>
              </p:txBody>
            </p:sp>
          </p:grpSp>
          <p:sp>
            <p:nvSpPr>
              <p:cNvPr id="85" name="Прямоугольник 84"/>
              <p:cNvSpPr/>
              <p:nvPr/>
            </p:nvSpPr>
            <p:spPr>
              <a:xfrm>
                <a:off x="4143372" y="1071546"/>
                <a:ext cx="4429156" cy="43184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143372" y="1120748"/>
                <a:ext cx="44291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latin typeface="Georgia" pitchFamily="18" charset="0"/>
                  </a:rPr>
                  <a:t>Яношівський</a:t>
                </a:r>
                <a:r>
                  <a:rPr lang="ru-RU" sz="1600" i="1" dirty="0" smtClean="0">
                    <a:latin typeface="Georgia" pitchFamily="18" charset="0"/>
                  </a:rPr>
                  <a:t> ЗДО «</a:t>
                </a:r>
                <a:r>
                  <a:rPr lang="ru-RU" sz="1600" i="1" dirty="0" err="1" smtClean="0">
                    <a:latin typeface="Georgia" pitchFamily="18" charset="0"/>
                  </a:rPr>
                  <a:t>Білочка</a:t>
                </a:r>
                <a:r>
                  <a:rPr lang="ru-RU" sz="1600" i="1" dirty="0" smtClean="0">
                    <a:latin typeface="Georgia" pitchFamily="18" charset="0"/>
                  </a:rPr>
                  <a:t>»</a:t>
                </a:r>
              </a:p>
            </p:txBody>
          </p:sp>
        </p:grpSp>
        <p:grpSp>
          <p:nvGrpSpPr>
            <p:cNvPr id="45" name="Группа 11"/>
            <p:cNvGrpSpPr/>
            <p:nvPr/>
          </p:nvGrpSpPr>
          <p:grpSpPr>
            <a:xfrm>
              <a:off x="4250529" y="3679032"/>
              <a:ext cx="4431537" cy="431844"/>
              <a:chOff x="4140991" y="1078689"/>
              <a:chExt cx="4431537" cy="43184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4140991" y="1078689"/>
                <a:ext cx="4429156" cy="43184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43372" y="1129713"/>
                <a:ext cx="44291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itchFamily="18" charset="0"/>
                  </a:rPr>
                  <a:t>Балажерський</a:t>
                </a:r>
                <a:r>
                  <a:rPr lang="ru-RU" sz="16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itchFamily="18" charset="0"/>
                  </a:rPr>
                  <a:t> ЗДО</a:t>
                </a:r>
              </a:p>
            </p:txBody>
          </p:sp>
        </p:grpSp>
      </p:grpSp>
      <p:sp>
        <p:nvSpPr>
          <p:cNvPr id="52" name="Стрелка вправо 51"/>
          <p:cNvSpPr/>
          <p:nvPr/>
        </p:nvSpPr>
        <p:spPr>
          <a:xfrm>
            <a:off x="4107650" y="2695570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4110031" y="3857628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4105276" y="1525574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4109561" y="3263899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4102901" y="2116128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4107649" y="954862"/>
            <a:ext cx="285752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1781" y="2710661"/>
            <a:ext cx="614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latin typeface="Georgia" pitchFamily="18" charset="0"/>
              </a:rPr>
              <a:t>Бабяк</a:t>
            </a:r>
            <a:r>
              <a:rPr lang="uk-UA" sz="2800" b="1" i="1" dirty="0" smtClean="0">
                <a:latin typeface="Georgia" pitchFamily="18" charset="0"/>
              </a:rPr>
              <a:t> Едіта Золтанівна</a:t>
            </a:r>
            <a:endParaRPr lang="uk-UA" sz="28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733" y="3214717"/>
            <a:ext cx="59145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642D"/>
                </a:solidFill>
                <a:latin typeface="Georgia" pitchFamily="18" charset="0"/>
              </a:rPr>
              <a:t>Начальник управління освіти та культури Берегівської міської ради</a:t>
            </a:r>
            <a:endParaRPr lang="uk-UA" b="1" i="1" dirty="0">
              <a:solidFill>
                <a:srgbClr val="00642D"/>
              </a:solidFill>
              <a:latin typeface="Georgia" pitchFamily="18" charset="0"/>
            </a:endParaRPr>
          </a:p>
        </p:txBody>
      </p:sp>
      <p:pic>
        <p:nvPicPr>
          <p:cNvPr id="5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73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Приватні заклади дошкільної освіти</a:t>
            </a:r>
          </a:p>
        </p:txBody>
      </p:sp>
      <p:grpSp>
        <p:nvGrpSpPr>
          <p:cNvPr id="5" name="Групувати 4"/>
          <p:cNvGrpSpPr/>
          <p:nvPr/>
        </p:nvGrpSpPr>
        <p:grpSpPr>
          <a:xfrm>
            <a:off x="755576" y="1090628"/>
            <a:ext cx="7588972" cy="526237"/>
            <a:chOff x="755576" y="1090628"/>
            <a:chExt cx="7588972" cy="52623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55576" y="1090628"/>
              <a:ext cx="7588972" cy="5262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4059" y="1148795"/>
              <a:ext cx="7572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Бадалівський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реформатський</a:t>
              </a:r>
              <a:r>
                <a:rPr lang="ru-RU" sz="1600" i="1" dirty="0" smtClean="0">
                  <a:latin typeface="Georgia" pitchFamily="18" charset="0"/>
                </a:rPr>
                <a:t> заклад </a:t>
              </a:r>
              <a:r>
                <a:rPr lang="ru-RU" sz="1600" i="1" dirty="0" err="1" smtClean="0">
                  <a:latin typeface="Georgia" pitchFamily="18" charset="0"/>
                </a:rPr>
                <a:t>дошкільної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освіти</a:t>
              </a:r>
              <a:r>
                <a:rPr lang="ru-RU" sz="1600" i="1" dirty="0" smtClean="0">
                  <a:latin typeface="Georgia" pitchFamily="18" charset="0"/>
                </a:rPr>
                <a:t> «</a:t>
              </a:r>
              <a:r>
                <a:rPr lang="ru-RU" sz="1600" i="1" dirty="0" err="1" smtClean="0">
                  <a:latin typeface="Georgia" pitchFamily="18" charset="0"/>
                </a:rPr>
                <a:t>Еденкерт</a:t>
              </a:r>
              <a:r>
                <a:rPr lang="ru-RU" sz="1600" i="1" dirty="0" smtClean="0">
                  <a:latin typeface="Georgia" pitchFamily="18" charset="0"/>
                </a:rPr>
                <a:t>» </a:t>
              </a: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755576" y="1772816"/>
            <a:ext cx="7588972" cy="516423"/>
            <a:chOff x="755576" y="1772816"/>
            <a:chExt cx="7588972" cy="51642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55576" y="1772816"/>
              <a:ext cx="7588972" cy="51642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4059" y="1830983"/>
              <a:ext cx="7572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Варівський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приватний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дошкільний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навчальний</a:t>
              </a:r>
              <a:r>
                <a:rPr lang="ru-RU" sz="1600" i="1" dirty="0" smtClean="0">
                  <a:latin typeface="Georgia" pitchFamily="18" charset="0"/>
                </a:rPr>
                <a:t> заклад «</a:t>
              </a:r>
              <a:r>
                <a:rPr lang="ru-RU" sz="1600" i="1" dirty="0" err="1" smtClean="0">
                  <a:latin typeface="Georgia" pitchFamily="18" charset="0"/>
                </a:rPr>
                <a:t>Тундеркерт</a:t>
              </a:r>
              <a:r>
                <a:rPr lang="ru-RU" sz="1600" i="1" dirty="0" smtClean="0">
                  <a:latin typeface="Georgia" pitchFamily="18" charset="0"/>
                </a:rPr>
                <a:t>»</a:t>
              </a:r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755576" y="2492896"/>
            <a:ext cx="7588972" cy="766006"/>
            <a:chOff x="755576" y="2492896"/>
            <a:chExt cx="7588972" cy="76600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55576" y="2492896"/>
              <a:ext cx="7588972" cy="76600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4059" y="2551063"/>
              <a:ext cx="75720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err="1" smtClean="0">
                  <a:latin typeface="Georgia" pitchFamily="18" charset="0"/>
                </a:rPr>
                <a:t>Гатянський</a:t>
              </a:r>
              <a:r>
                <a:rPr lang="ru-RU" sz="1600" i="1" dirty="0" smtClean="0">
                  <a:latin typeface="Georgia" pitchFamily="18" charset="0"/>
                </a:rPr>
                <a:t> заклад </a:t>
              </a:r>
              <a:r>
                <a:rPr lang="ru-RU" sz="1600" i="1" dirty="0" err="1" smtClean="0">
                  <a:latin typeface="Georgia" pitchFamily="18" charset="0"/>
                </a:rPr>
                <a:t>дошкільної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освіти</a:t>
              </a:r>
              <a:r>
                <a:rPr lang="ru-RU" sz="1600" i="1" dirty="0" smtClean="0">
                  <a:latin typeface="Georgia" pitchFamily="18" charset="0"/>
                </a:rPr>
                <a:t>- центр </a:t>
              </a:r>
              <a:r>
                <a:rPr lang="ru-RU" sz="1600" i="1" dirty="0" err="1" smtClean="0">
                  <a:latin typeface="Georgia" pitchFamily="18" charset="0"/>
                </a:rPr>
                <a:t>розвитку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  <a:r>
                <a:rPr lang="ru-RU" sz="1600" i="1" dirty="0" err="1" smtClean="0">
                  <a:latin typeface="Georgia" pitchFamily="18" charset="0"/>
                </a:rPr>
                <a:t>дитини</a:t>
              </a:r>
              <a:r>
                <a:rPr lang="ru-RU" sz="1600" i="1" dirty="0" smtClean="0">
                  <a:latin typeface="Georgia" pitchFamily="18" charset="0"/>
                </a:rPr>
                <a:t> </a:t>
              </a:r>
            </a:p>
            <a:p>
              <a:pPr algn="ctr"/>
              <a:r>
                <a:rPr lang="ru-RU" sz="1600" i="1" dirty="0" smtClean="0">
                  <a:latin typeface="Georgia" pitchFamily="18" charset="0"/>
                </a:rPr>
                <a:t>(дитячий садок) «</a:t>
              </a:r>
              <a:r>
                <a:rPr lang="ru-RU" sz="1600" i="1" dirty="0" err="1" smtClean="0">
                  <a:latin typeface="Georgia" pitchFamily="18" charset="0"/>
                </a:rPr>
                <a:t>Маргарета</a:t>
              </a:r>
              <a:r>
                <a:rPr lang="ru-RU" sz="1600" i="1" dirty="0" smtClean="0">
                  <a:latin typeface="Georgia" pitchFamily="18" charset="0"/>
                </a:rPr>
                <a:t>»</a:t>
              </a:r>
            </a:p>
          </p:txBody>
        </p:sp>
      </p:grpSp>
      <p:pic>
        <p:nvPicPr>
          <p:cNvPr id="12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D:\30.08.2021\scho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71480"/>
            <a:ext cx="4834865" cy="3500462"/>
          </a:xfrm>
          <a:prstGeom prst="rect">
            <a:avLst/>
          </a:prstGeom>
          <a:noFill/>
        </p:spPr>
      </p:pic>
      <p:pic>
        <p:nvPicPr>
          <p:cNvPr id="1027" name="Picture 3" descr="D:\30.08.2021\Fire-safety.png"/>
          <p:cNvPicPr>
            <a:picLocks noChangeAspect="1" noChangeArrowheads="1"/>
          </p:cNvPicPr>
          <p:nvPr/>
        </p:nvPicPr>
        <p:blipFill>
          <a:blip r:embed="rId4"/>
          <a:srcRect l="6374" r="2645"/>
          <a:stretch>
            <a:fillRect/>
          </a:stretch>
        </p:blipFill>
        <p:spPr bwMode="auto">
          <a:xfrm>
            <a:off x="428596" y="921866"/>
            <a:ext cx="8715404" cy="53914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Протипожежна безпека</a:t>
            </a:r>
          </a:p>
        </p:txBody>
      </p:sp>
      <p:pic>
        <p:nvPicPr>
          <p:cNvPr id="5" name="Picture 2" descr="D:\30.08.2021\logo_de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0.08.2021\1621858342-819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85794"/>
            <a:ext cx="3214710" cy="3214710"/>
          </a:xfrm>
          <a:prstGeom prst="rect">
            <a:avLst/>
          </a:prstGeom>
          <a:noFill/>
        </p:spPr>
      </p:pic>
      <p:pic>
        <p:nvPicPr>
          <p:cNvPr id="21506" name="Picture 2" descr="D:\30.08.2021\харчуванн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857232"/>
            <a:ext cx="5319546" cy="3548066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0" y="2021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Реформа системи шкільного харчування</a:t>
            </a:r>
          </a:p>
        </p:txBody>
      </p:sp>
      <p:pic>
        <p:nvPicPr>
          <p:cNvPr id="21508" name="Picture 4" descr="D:\30.08.2021\e0c80df9-09906d4ee5271f6a15b8b87aecd36e1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0523" y="3000412"/>
            <a:ext cx="5250633" cy="350042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1028" name="Picture 4" descr="D:\30.08.2021\eda2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643314"/>
            <a:ext cx="3000396" cy="3000396"/>
          </a:xfrm>
          <a:prstGeom prst="rect">
            <a:avLst/>
          </a:prstGeom>
          <a:noFill/>
        </p:spPr>
      </p:pic>
      <p:pic>
        <p:nvPicPr>
          <p:cNvPr id="7" name="Picture 2" descr="D:\30.08.2021\logo_de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Що таке ХАССП?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521497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714375" algn="just"/>
            <a:r>
              <a:rPr lang="uk-UA" sz="2400" b="1" i="1" dirty="0" smtClean="0">
                <a:latin typeface="Georgia" pitchFamily="18" charset="0"/>
                <a:cs typeface="Times New Roman" pitchFamily="18" charset="0"/>
              </a:rPr>
              <a:t>ХАССП</a:t>
            </a:r>
            <a:r>
              <a:rPr lang="en-US" sz="24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hu-HU" sz="2400" i="1" dirty="0" smtClean="0">
                <a:latin typeface="Georgia" pitchFamily="18" charset="0"/>
                <a:cs typeface="Times New Roman" pitchFamily="18" charset="0"/>
              </a:rPr>
              <a:t>—</a:t>
            </a:r>
            <a:r>
              <a:rPr lang="en-US" sz="24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система</a:t>
            </a:r>
            <a:r>
              <a:rPr lang="en-US" sz="24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  <a:cs typeface="Times New Roman" pitchFamily="18" charset="0"/>
              </a:rPr>
              <a:t>аналізу</a:t>
            </a: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  <a:cs typeface="Times New Roman" pitchFamily="18" charset="0"/>
              </a:rPr>
              <a:t>ризиків</a:t>
            </a: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Georgia" pitchFamily="18" charset="0"/>
                <a:cs typeface="Times New Roman" pitchFamily="18" charset="0"/>
              </a:rPr>
              <a:t>небезпечних</a:t>
            </a: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  <a:cs typeface="Times New Roman" pitchFamily="18" charset="0"/>
              </a:rPr>
              <a:t>чинників</a:t>
            </a: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 контролю </a:t>
            </a:r>
            <a:r>
              <a:rPr lang="ru-RU" sz="2400" i="1" dirty="0" err="1" smtClean="0">
                <a:latin typeface="Georgia" pitchFamily="18" charset="0"/>
                <a:cs typeface="Times New Roman" pitchFamily="18" charset="0"/>
              </a:rPr>
              <a:t>критичних</a:t>
            </a: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  <a:cs typeface="Times New Roman" pitchFamily="18" charset="0"/>
              </a:rPr>
              <a:t>точок</a:t>
            </a:r>
            <a:r>
              <a:rPr lang="ru-RU" sz="2400" i="1" dirty="0" smtClean="0">
                <a:latin typeface="Georgia" pitchFamily="18" charset="0"/>
                <a:cs typeface="Times New Roman" pitchFamily="18" charset="0"/>
              </a:rPr>
              <a:t>. </a:t>
            </a:r>
            <a:endParaRPr lang="ru-RU" sz="2400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149600"/>
            <a:ext cx="5214974" cy="17081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714375" algn="just"/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Система</a:t>
            </a:r>
            <a:r>
              <a:rPr lang="en-US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100" b="1" i="1" dirty="0" smtClean="0">
                <a:latin typeface="Georgia" pitchFamily="18" charset="0"/>
                <a:cs typeface="Times New Roman" pitchFamily="18" charset="0"/>
              </a:rPr>
              <a:t>ХАССП</a:t>
            </a:r>
            <a:r>
              <a:rPr lang="en-US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є</a:t>
            </a:r>
            <a:r>
              <a:rPr lang="en-US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науково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обґрунтованою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,</a:t>
            </a:r>
            <a:r>
              <a:rPr lang="en-US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що</a:t>
            </a:r>
            <a:r>
              <a:rPr lang="en-US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дозволяє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гарантувати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виробництво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безпечної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продукції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 шляхом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ідентифікації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й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 контролю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небезпечних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100" i="1" dirty="0" err="1" smtClean="0">
                <a:latin typeface="Georgia" pitchFamily="18" charset="0"/>
                <a:cs typeface="Times New Roman" pitchFamily="18" charset="0"/>
              </a:rPr>
              <a:t>чинників</a:t>
            </a:r>
            <a:r>
              <a:rPr lang="ru-RU" sz="2100" i="1" dirty="0" smtClean="0">
                <a:latin typeface="Georgia" pitchFamily="18" charset="0"/>
                <a:cs typeface="Times New Roman" pitchFamily="18" charset="0"/>
              </a:rPr>
              <a:t>.</a:t>
            </a:r>
            <a:endParaRPr lang="ru-RU" sz="2100" i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30.08.2021\Food_Safety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805906"/>
            <a:ext cx="2214578" cy="2847809"/>
          </a:xfrm>
          <a:prstGeom prst="rect">
            <a:avLst/>
          </a:prstGeom>
          <a:noFill/>
        </p:spPr>
      </p:pic>
      <p:pic>
        <p:nvPicPr>
          <p:cNvPr id="6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Мережа закладів освіти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000102" y="2757370"/>
            <a:ext cx="3086360" cy="1457448"/>
            <a:chOff x="1214416" y="3185998"/>
            <a:chExt cx="2571768" cy="1214446"/>
          </a:xfrm>
          <a:solidFill>
            <a:srgbClr val="FFC00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14416" y="3185998"/>
              <a:ext cx="2571768" cy="1214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3468" y="3269430"/>
              <a:ext cx="2440610" cy="10001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2000" i="1" dirty="0" smtClean="0">
                  <a:latin typeface="Georgia" pitchFamily="18" charset="0"/>
                  <a:cs typeface="Times New Roman" pitchFamily="18" charset="0"/>
                </a:rPr>
                <a:t>Всього ЗДО </a:t>
              </a:r>
              <a:r>
                <a:rPr lang="uk-UA" sz="2400" i="1" dirty="0" smtClean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uk-UA" sz="2400" b="1" i="1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sz="24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i="1" dirty="0" smtClean="0">
                  <a:latin typeface="Georgia" pitchFamily="18" charset="0"/>
                  <a:cs typeface="Times New Roman" pitchFamily="18" charset="0"/>
                </a:rPr>
                <a:t>з них, приватних </a:t>
              </a:r>
              <a:r>
                <a:rPr lang="uk-UA" sz="2400" i="1" dirty="0" smtClean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uk-UA" sz="2400" b="1" i="1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r>
                <a:rPr lang="uk-UA" sz="2000" i="1" dirty="0" smtClean="0">
                  <a:latin typeface="Georgia" pitchFamily="18" charset="0"/>
                  <a:cs typeface="Times New Roman" pitchFamily="18" charset="0"/>
                </a:rPr>
                <a:t>Всього дітей </a:t>
              </a:r>
              <a:r>
                <a:rPr lang="uk-UA" sz="2400" i="1" dirty="0" smtClean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uk-UA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1537</a:t>
              </a:r>
              <a:r>
                <a:rPr lang="uk-UA" sz="2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00100" y="1862014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Заклади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дошкільної освіти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1387" y="1862013"/>
            <a:ext cx="3738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Заклади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загальної середньої освіти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43226" y="2757367"/>
            <a:ext cx="3314936" cy="1795644"/>
            <a:chOff x="5286380" y="3185998"/>
            <a:chExt cx="2571768" cy="1214446"/>
          </a:xfrm>
          <a:solidFill>
            <a:srgbClr val="FFC000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5286380" y="3185998"/>
              <a:ext cx="2571768" cy="1214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7537" y="3253718"/>
              <a:ext cx="2386127" cy="10616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uk-UA" sz="2000" i="1" dirty="0" smtClean="0">
                  <a:latin typeface="Georgia" pitchFamily="18" charset="0"/>
                  <a:cs typeface="Times New Roman" pitchFamily="18" charset="0"/>
                </a:rPr>
                <a:t>Початкових шкіл </a:t>
              </a:r>
              <a:r>
                <a:rPr lang="uk-UA" sz="2400" i="1" dirty="0" smtClean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uk-UA" sz="2400" b="1" i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</a:p>
            <a:p>
              <a:r>
                <a:rPr lang="uk-UA" sz="2000" i="1" dirty="0" smtClean="0">
                  <a:latin typeface="Georgia" pitchFamily="18" charset="0"/>
                  <a:cs typeface="Times New Roman" pitchFamily="18" charset="0"/>
                </a:rPr>
                <a:t>Гімназій </a:t>
              </a:r>
              <a:r>
                <a:rPr lang="uk-UA" sz="2400" i="1" dirty="0" smtClean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uk-UA" sz="2400" b="1" i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</a:p>
            <a:p>
              <a:r>
                <a:rPr lang="uk-UA" sz="2000" i="1" dirty="0" err="1" smtClean="0">
                  <a:latin typeface="Georgia" pitchFamily="18" charset="0"/>
                  <a:cs typeface="Times New Roman" pitchFamily="18" charset="0"/>
                </a:rPr>
                <a:t>Ліце</a:t>
              </a:r>
              <a:r>
                <a:rPr lang="ru-RU" sz="2000" i="1" dirty="0" err="1" smtClean="0">
                  <a:latin typeface="Georgia" pitchFamily="18" charset="0"/>
                  <a:cs typeface="Times New Roman" pitchFamily="18" charset="0"/>
                </a:rPr>
                <a:t>їв</a:t>
              </a:r>
              <a:r>
                <a:rPr lang="ru-RU" sz="2000" i="1" dirty="0" smtClean="0">
                  <a:latin typeface="Georgia" pitchFamily="18" charset="0"/>
                  <a:cs typeface="Times New Roman" pitchFamily="18" charset="0"/>
                </a:rPr>
                <a:t> 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r>
                <a:rPr lang="uk-UA" i="1" dirty="0" smtClean="0">
                  <a:latin typeface="Georgia" pitchFamily="18" charset="0"/>
                  <a:cs typeface="Times New Roman" pitchFamily="18" charset="0"/>
                </a:rPr>
                <a:t>Всього учнів  </a:t>
              </a:r>
              <a:r>
                <a:rPr lang="uk-UA" sz="2000" i="1" dirty="0" smtClean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uk-UA" sz="2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400" b="1" i="1" dirty="0" smtClean="0">
                  <a:latin typeface="Times New Roman" pitchFamily="18" charset="0"/>
                  <a:cs typeface="Times New Roman" pitchFamily="18" charset="0"/>
                </a:rPr>
                <a:t>59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65</a:t>
              </a:r>
              <a:r>
                <a:rPr lang="uk-UA" sz="2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uk-UA" sz="2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Кількість першокласників по школам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285720" y="785794"/>
            <a:ext cx="8572560" cy="6000792"/>
            <a:chOff x="285720" y="714356"/>
            <a:chExt cx="8572560" cy="6000792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="" xmlns:p14="http://schemas.microsoft.com/office/powerpoint/2010/main" val="1716585030"/>
                </p:ext>
              </p:extLst>
            </p:nvPr>
          </p:nvGraphicFramePr>
          <p:xfrm>
            <a:off x="285720" y="857232"/>
            <a:ext cx="8572560" cy="5857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500562" y="71435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2" descr="D:\30.08.2021\logo_de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Кількість першокласників по школам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5720" y="714356"/>
            <a:ext cx="8572560" cy="6000792"/>
            <a:chOff x="285720" y="714356"/>
            <a:chExt cx="8572560" cy="6000792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="" xmlns:p14="http://schemas.microsoft.com/office/powerpoint/2010/main" val="204511609"/>
                </p:ext>
              </p:extLst>
            </p:nvPr>
          </p:nvGraphicFramePr>
          <p:xfrm>
            <a:off x="285720" y="857232"/>
            <a:ext cx="8572560" cy="5857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Пряма сполучна лінія 7"/>
            <p:cNvCxnSpPr/>
            <p:nvPr/>
          </p:nvCxnSpPr>
          <p:spPr>
            <a:xfrm flipV="1">
              <a:off x="4778423" y="1088415"/>
              <a:ext cx="7891" cy="4230232"/>
            </a:xfrm>
            <a:prstGeom prst="line">
              <a:avLst/>
            </a:prstGeom>
            <a:ln w="76200">
              <a:solidFill>
                <a:srgbClr val="FF2B2B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43438" y="71435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85728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Georgia" pitchFamily="18" charset="0"/>
              </a:rPr>
              <a:t>Реорганізація </a:t>
            </a:r>
            <a:r>
              <a:rPr lang="uk-UA" sz="2000" b="1" i="1" dirty="0" err="1" smtClean="0">
                <a:latin typeface="Georgia" pitchFamily="18" charset="0"/>
              </a:rPr>
              <a:t>позашкілля</a:t>
            </a:r>
            <a:endParaRPr lang="uk-UA" sz="2000" b="1" i="1" dirty="0" smtClean="0">
              <a:latin typeface="Georgia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3581086" y="709897"/>
            <a:ext cx="1999026" cy="1999023"/>
            <a:chOff x="311049" y="-69966"/>
            <a:chExt cx="1623718" cy="1623716"/>
          </a:xfrm>
          <a:solidFill>
            <a:srgbClr val="92D050"/>
          </a:solidFill>
        </p:grpSpPr>
        <p:sp>
          <p:nvSpPr>
            <p:cNvPr id="6" name="Овал 5"/>
            <p:cNvSpPr/>
            <p:nvPr/>
          </p:nvSpPr>
          <p:spPr>
            <a:xfrm>
              <a:off x="382488" y="1472"/>
              <a:ext cx="1480839" cy="148083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311049" y="-69966"/>
              <a:ext cx="1623718" cy="16237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Районний</a:t>
              </a:r>
              <a:endPara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будинок</a:t>
              </a: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дитячої</a:t>
              </a: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творчості</a:t>
              </a:r>
              <a:endPara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6012160" y="918650"/>
            <a:ext cx="1862278" cy="1862278"/>
            <a:chOff x="382488" y="2581687"/>
            <a:chExt cx="1480839" cy="1480839"/>
          </a:xfrm>
          <a:solidFill>
            <a:srgbClr val="92D050"/>
          </a:solidFill>
        </p:grpSpPr>
        <p:sp>
          <p:nvSpPr>
            <p:cNvPr id="13" name="Овал 12"/>
            <p:cNvSpPr/>
            <p:nvPr/>
          </p:nvSpPr>
          <p:spPr>
            <a:xfrm>
              <a:off x="382488" y="2581687"/>
              <a:ext cx="1480839" cy="148083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453926" y="2653126"/>
              <a:ext cx="1337964" cy="13379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Районний</a:t>
              </a: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освітньо-культурний</a:t>
              </a: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 </a:t>
              </a:r>
              <a:endPara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нацменшин</a:t>
              </a:r>
              <a:endParaRPr lang="ru-RU" b="1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4"/>
          <p:cNvGrpSpPr/>
          <p:nvPr/>
        </p:nvGrpSpPr>
        <p:grpSpPr>
          <a:xfrm rot="2810062">
            <a:off x="3000848" y="2826428"/>
            <a:ext cx="470907" cy="427163"/>
            <a:chOff x="2085454" y="1756563"/>
            <a:chExt cx="470907" cy="5508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Стрелка вправо 15"/>
            <p:cNvSpPr/>
            <p:nvPr/>
          </p:nvSpPr>
          <p:spPr>
            <a:xfrm>
              <a:off x="2085454" y="1756563"/>
              <a:ext cx="470907" cy="55087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>
              <a:off x="2085454" y="1866737"/>
              <a:ext cx="329635" cy="3305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pSp>
        <p:nvGrpSpPr>
          <p:cNvPr id="9" name="Группа 17"/>
          <p:cNvGrpSpPr/>
          <p:nvPr/>
        </p:nvGrpSpPr>
        <p:grpSpPr>
          <a:xfrm>
            <a:off x="3121564" y="3037863"/>
            <a:ext cx="2900871" cy="3539373"/>
            <a:chOff x="2301698" y="245218"/>
            <a:chExt cx="2961679" cy="3613565"/>
          </a:xfrm>
          <a:solidFill>
            <a:srgbClr val="92D050"/>
          </a:solidFill>
        </p:grpSpPr>
        <p:sp>
          <p:nvSpPr>
            <p:cNvPr id="19" name="Овал 18"/>
            <p:cNvSpPr/>
            <p:nvPr/>
          </p:nvSpPr>
          <p:spPr>
            <a:xfrm>
              <a:off x="2301698" y="551160"/>
              <a:ext cx="2961679" cy="296167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2396765" y="245218"/>
              <a:ext cx="2747795" cy="36135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 </a:t>
              </a:r>
              <a:endPara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spcBef>
                  <a:spcPct val="0"/>
                </a:spcBef>
              </a:pPr>
              <a:r>
                <a:rPr lang="ru-RU" sz="32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позашкільної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spcBef>
                  <a:spcPct val="0"/>
                </a:spcBef>
              </a:pPr>
              <a:r>
                <a:rPr lang="ru-RU" sz="32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освіти</a:t>
              </a:r>
              <a:endParaRPr lang="ru-RU" sz="32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3"/>
          <p:cNvGrpSpPr/>
          <p:nvPr/>
        </p:nvGrpSpPr>
        <p:grpSpPr>
          <a:xfrm>
            <a:off x="1239469" y="872040"/>
            <a:ext cx="1996832" cy="1996830"/>
            <a:chOff x="291692" y="-89323"/>
            <a:chExt cx="1662432" cy="1662430"/>
          </a:xfrm>
          <a:solidFill>
            <a:srgbClr val="92D050"/>
          </a:solidFill>
        </p:grpSpPr>
        <p:sp>
          <p:nvSpPr>
            <p:cNvPr id="23" name="Овал 22"/>
            <p:cNvSpPr/>
            <p:nvPr/>
          </p:nvSpPr>
          <p:spPr>
            <a:xfrm>
              <a:off x="382488" y="1472"/>
              <a:ext cx="1480839" cy="148083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291692" y="-89323"/>
              <a:ext cx="1662432" cy="16624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Міський</a:t>
              </a: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будинок</a:t>
              </a: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дитячої</a:t>
              </a: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творчості</a:t>
              </a:r>
              <a:endPara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14"/>
          <p:cNvGrpSpPr/>
          <p:nvPr/>
        </p:nvGrpSpPr>
        <p:grpSpPr>
          <a:xfrm rot="5400000">
            <a:off x="4334104" y="2833395"/>
            <a:ext cx="470907" cy="427163"/>
            <a:chOff x="2085454" y="1756563"/>
            <a:chExt cx="470907" cy="5508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Стрелка вправо 25"/>
            <p:cNvSpPr/>
            <p:nvPr/>
          </p:nvSpPr>
          <p:spPr>
            <a:xfrm>
              <a:off x="2085454" y="1756563"/>
              <a:ext cx="470907" cy="55087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2085454" y="1866737"/>
              <a:ext cx="329635" cy="3305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pSp>
        <p:nvGrpSpPr>
          <p:cNvPr id="31" name="Группа 14"/>
          <p:cNvGrpSpPr/>
          <p:nvPr/>
        </p:nvGrpSpPr>
        <p:grpSpPr>
          <a:xfrm rot="8100000">
            <a:off x="5654195" y="2812855"/>
            <a:ext cx="470907" cy="427163"/>
            <a:chOff x="2085454" y="1756563"/>
            <a:chExt cx="470907" cy="55087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" name="Стрелка вправо 31"/>
            <p:cNvSpPr/>
            <p:nvPr/>
          </p:nvSpPr>
          <p:spPr>
            <a:xfrm>
              <a:off x="2085454" y="1756563"/>
              <a:ext cx="470907" cy="55087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трелка вправо 4"/>
            <p:cNvSpPr/>
            <p:nvPr/>
          </p:nvSpPr>
          <p:spPr>
            <a:xfrm>
              <a:off x="2085454" y="1866737"/>
              <a:ext cx="329635" cy="3305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pic>
        <p:nvPicPr>
          <p:cNvPr id="28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85728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Georgia" pitchFamily="18" charset="0"/>
              </a:rPr>
              <a:t>Реорганізація </a:t>
            </a:r>
            <a:r>
              <a:rPr lang="uk-UA" sz="2000" b="1" i="1" dirty="0" err="1" smtClean="0">
                <a:latin typeface="Georgia" pitchFamily="18" charset="0"/>
              </a:rPr>
              <a:t>позашкілля</a:t>
            </a:r>
            <a:endParaRPr lang="uk-UA" sz="2000" b="1" i="1" dirty="0" smtClean="0">
              <a:latin typeface="Georgia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534579" y="813048"/>
            <a:ext cx="2263880" cy="2263878"/>
            <a:chOff x="311049" y="-69966"/>
            <a:chExt cx="1623718" cy="1623716"/>
          </a:xfrm>
          <a:solidFill>
            <a:srgbClr val="92D050"/>
          </a:solidFill>
        </p:grpSpPr>
        <p:sp>
          <p:nvSpPr>
            <p:cNvPr id="6" name="Овал 5"/>
            <p:cNvSpPr/>
            <p:nvPr/>
          </p:nvSpPr>
          <p:spPr>
            <a:xfrm>
              <a:off x="382488" y="1472"/>
              <a:ext cx="1480839" cy="14808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311049" y="-69966"/>
              <a:ext cx="1623718" cy="16237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Районн</a:t>
              </a:r>
              <a:r>
                <a:rPr lang="uk-UA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дитячо-юнацька</a:t>
              </a: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спортивна</a:t>
              </a:r>
            </a:p>
            <a:p>
              <a:pPr lvl="0" algn="ctr" defTabSz="577850">
                <a:spcBef>
                  <a:spcPct val="0"/>
                </a:spcBef>
              </a:pP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школа</a:t>
              </a:r>
            </a:p>
          </p:txBody>
        </p:sp>
      </p:grpSp>
      <p:grpSp>
        <p:nvGrpSpPr>
          <p:cNvPr id="4" name="Группа 14"/>
          <p:cNvGrpSpPr/>
          <p:nvPr/>
        </p:nvGrpSpPr>
        <p:grpSpPr>
          <a:xfrm rot="2874640">
            <a:off x="3174946" y="2911216"/>
            <a:ext cx="470907" cy="427163"/>
            <a:chOff x="2085454" y="1756563"/>
            <a:chExt cx="470907" cy="55087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Стрелка вправо 15"/>
            <p:cNvSpPr/>
            <p:nvPr/>
          </p:nvSpPr>
          <p:spPr>
            <a:xfrm>
              <a:off x="2085454" y="1756563"/>
              <a:ext cx="470907" cy="55087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>
              <a:off x="2085454" y="1866737"/>
              <a:ext cx="329635" cy="3305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pSp>
        <p:nvGrpSpPr>
          <p:cNvPr id="7" name="Группа 17"/>
          <p:cNvGrpSpPr/>
          <p:nvPr/>
        </p:nvGrpSpPr>
        <p:grpSpPr>
          <a:xfrm>
            <a:off x="3094078" y="3065444"/>
            <a:ext cx="2955842" cy="2955844"/>
            <a:chOff x="2751832" y="551160"/>
            <a:chExt cx="2961679" cy="2961679"/>
          </a:xfrm>
          <a:solidFill>
            <a:srgbClr val="92D050"/>
          </a:solidFill>
        </p:grpSpPr>
        <p:sp>
          <p:nvSpPr>
            <p:cNvPr id="19" name="Овал 18"/>
            <p:cNvSpPr/>
            <p:nvPr/>
          </p:nvSpPr>
          <p:spPr>
            <a:xfrm>
              <a:off x="2751832" y="551160"/>
              <a:ext cx="2961679" cy="296167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2828495" y="670098"/>
              <a:ext cx="2808356" cy="27638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uk-UA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24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итячо-юнацька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спортивна школа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ru-RU" sz="24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Берегівської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ru-RU" sz="24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міської</a:t>
              </a:r>
              <a:r>
                <a:rPr lang="ru-RU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ради</a:t>
              </a:r>
              <a:endParaRPr lang="ru-RU" sz="2400" b="1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3"/>
          <p:cNvGrpSpPr/>
          <p:nvPr/>
        </p:nvGrpSpPr>
        <p:grpSpPr>
          <a:xfrm>
            <a:off x="1475656" y="781122"/>
            <a:ext cx="2264770" cy="2264768"/>
            <a:chOff x="291692" y="-89323"/>
            <a:chExt cx="1662432" cy="1662430"/>
          </a:xfrm>
          <a:solidFill>
            <a:srgbClr val="92D050"/>
          </a:solidFill>
        </p:grpSpPr>
        <p:sp>
          <p:nvSpPr>
            <p:cNvPr id="23" name="Овал 22"/>
            <p:cNvSpPr/>
            <p:nvPr/>
          </p:nvSpPr>
          <p:spPr>
            <a:xfrm>
              <a:off x="382488" y="1472"/>
              <a:ext cx="1480839" cy="14808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291692" y="-89323"/>
              <a:ext cx="1662432" cy="16624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Міська</a:t>
              </a:r>
              <a:endPara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spcBef>
                  <a:spcPct val="0"/>
                </a:spcBef>
              </a:pPr>
              <a:r>
                <a:rPr lang="ru-RU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дитячо-юнацька</a:t>
              </a: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спортивна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школа</a:t>
              </a:r>
              <a:endPara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14"/>
          <p:cNvGrpSpPr/>
          <p:nvPr/>
        </p:nvGrpSpPr>
        <p:grpSpPr>
          <a:xfrm rot="8115891">
            <a:off x="5519978" y="2891787"/>
            <a:ext cx="470907" cy="427163"/>
            <a:chOff x="2085454" y="1756563"/>
            <a:chExt cx="470907" cy="55087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Стрелка вправо 27"/>
            <p:cNvSpPr/>
            <p:nvPr/>
          </p:nvSpPr>
          <p:spPr>
            <a:xfrm>
              <a:off x="2085454" y="1756563"/>
              <a:ext cx="470907" cy="55087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 вправо 4"/>
            <p:cNvSpPr/>
            <p:nvPr/>
          </p:nvSpPr>
          <p:spPr>
            <a:xfrm>
              <a:off x="2085454" y="1866737"/>
              <a:ext cx="329635" cy="3305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pic>
        <p:nvPicPr>
          <p:cNvPr id="18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Шкільні автобуси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86318" y="676256"/>
            <a:ext cx="8171364" cy="1466860"/>
            <a:chOff x="571472" y="676256"/>
            <a:chExt cx="8171364" cy="14668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71472" y="1285860"/>
              <a:ext cx="8171364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39522" y="808655"/>
              <a:ext cx="1000132" cy="357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910" y="1285860"/>
              <a:ext cx="7929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м. Берегове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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с. В.</a:t>
              </a:r>
              <a:r>
                <a:rPr lang="uk-UA" sz="1600" dirty="0" err="1" smtClean="0">
                  <a:latin typeface="Times New Roman" pitchFamily="18" charset="0"/>
                  <a:cs typeface="Times New Roman" pitchFamily="18" charset="0"/>
                </a:rPr>
                <a:t>Бакта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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Ліцей імені Т.Г. Шевченка з поглибленим вивченням англійської мови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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с. В.</a:t>
              </a:r>
              <a:r>
                <a:rPr lang="uk-UA" sz="1600" dirty="0" err="1" smtClean="0">
                  <a:latin typeface="Times New Roman" pitchFamily="18" charset="0"/>
                  <a:cs typeface="Times New Roman" pitchFamily="18" charset="0"/>
                </a:rPr>
                <a:t>Бакта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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Берегівський ліцей «Платан»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1472" y="676256"/>
              <a:ext cx="32147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Берегівський ліцей «Платан»</a:t>
              </a:r>
            </a:p>
            <a:p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ЕТАЛОН А08116Ш </a:t>
              </a:r>
              <a:r>
                <a:rPr lang="uk-UA" sz="1200" dirty="0" err="1" smtClean="0">
                  <a:latin typeface="Times New Roman" pitchFamily="18" charset="0"/>
                  <a:cs typeface="Times New Roman" pitchFamily="18" charset="0"/>
                </a:rPr>
                <a:t>д.н</a:t>
              </a:r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. АО2879СА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66542" y="801034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70 </a:t>
              </a: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учнів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84794" y="2571744"/>
            <a:ext cx="8172888" cy="2259336"/>
            <a:chOff x="484794" y="2571744"/>
            <a:chExt cx="8172888" cy="22593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6318" y="3181348"/>
              <a:ext cx="8171364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86" y="2714620"/>
              <a:ext cx="1000132" cy="357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756" y="3181348"/>
              <a:ext cx="7929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с. </a:t>
              </a:r>
              <a:r>
                <a:rPr lang="uk-UA" sz="1600" dirty="0" err="1" smtClean="0">
                  <a:latin typeface="Times New Roman" pitchFamily="18" charset="0"/>
                  <a:cs typeface="Times New Roman" pitchFamily="18" charset="0"/>
                </a:rPr>
                <a:t>Балажер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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м. Берегове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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с. Гать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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Берегівський ліцей імені Ілони </a:t>
              </a:r>
              <a:r>
                <a:rPr lang="uk-UA" sz="1600" dirty="0" err="1" smtClean="0">
                  <a:latin typeface="Times New Roman" pitchFamily="18" charset="0"/>
                  <a:cs typeface="Times New Roman" pitchFamily="18" charset="0"/>
                </a:rPr>
                <a:t>Зріні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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с. </a:t>
              </a:r>
              <a:r>
                <a:rPr lang="uk-UA" sz="1600" dirty="0" err="1" smtClean="0">
                  <a:latin typeface="Times New Roman" pitchFamily="18" charset="0"/>
                  <a:cs typeface="Times New Roman" pitchFamily="18" charset="0"/>
                </a:rPr>
                <a:t>Чома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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Берегівський ліцей імені Ілони </a:t>
              </a:r>
              <a:r>
                <a:rPr lang="uk-UA" sz="1600" dirty="0" err="1" smtClean="0">
                  <a:latin typeface="Times New Roman" pitchFamily="18" charset="0"/>
                  <a:cs typeface="Times New Roman" pitchFamily="18" charset="0"/>
                </a:rPr>
                <a:t>Зріні</a:t>
              </a:r>
              <a:endParaRPr lang="uk-UA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86318" y="2571744"/>
              <a:ext cx="44428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Берегівський ліцей імені Ілони </a:t>
              </a:r>
              <a:r>
                <a:rPr lang="uk-UA" sz="1600" b="1" dirty="0" err="1" smtClean="0">
                  <a:latin typeface="Times New Roman" pitchFamily="18" charset="0"/>
                  <a:cs typeface="Times New Roman" pitchFamily="18" charset="0"/>
                </a:rPr>
                <a:t>Зріні</a:t>
              </a:r>
              <a:endParaRPr lang="uk-UA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БАЗ А079.13Ш </a:t>
              </a:r>
              <a:r>
                <a:rPr lang="uk-UA" sz="1200" dirty="0" err="1" smtClean="0">
                  <a:latin typeface="Times New Roman" pitchFamily="18" charset="0"/>
                  <a:cs typeface="Times New Roman" pitchFamily="18" charset="0"/>
                </a:rPr>
                <a:t>д.н</a:t>
              </a:r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. АО5976АК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7686" y="2714620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70 </a:t>
              </a: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учнів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4794" y="4143380"/>
              <a:ext cx="8171364" cy="687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32" y="4143380"/>
              <a:ext cx="7929618" cy="63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Берегівський ліцей імені Ілони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Зріні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000" dirty="0" smtClean="0">
                  <a:solidFill>
                    <a:srgbClr val="202124"/>
                  </a:solidFill>
                  <a:latin typeface="Arial"/>
                  <a:ea typeface="Calibri"/>
                  <a:cs typeface="Times New Roman"/>
                </a:rPr>
                <a:t> </a:t>
              </a:r>
              <a:endParaRPr lang="ru-RU" sz="1600" dirty="0" smtClean="0">
                <a:latin typeface="Times New Roman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с.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Чома</a:t>
              </a:r>
              <a:r>
                <a:rPr lang="uk-UA" sz="1000" dirty="0" smtClean="0">
                  <a:solidFill>
                    <a:srgbClr val="202124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м. Берегове</a:t>
              </a:r>
              <a:r>
                <a:rPr lang="uk-UA" sz="1000" dirty="0" smtClean="0">
                  <a:solidFill>
                    <a:srgbClr val="202124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с. Гать</a:t>
              </a:r>
              <a:r>
                <a:rPr lang="uk-UA" sz="1000" dirty="0" smtClean="0">
                  <a:solidFill>
                    <a:srgbClr val="202124"/>
                  </a:solidFill>
                  <a:latin typeface="Arial"/>
                  <a:ea typeface="Calibri"/>
                  <a:cs typeface="Times New Roman"/>
                </a:rPr>
                <a:t>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000" dirty="0" smtClean="0">
                  <a:solidFill>
                    <a:srgbClr val="202124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м. Берегове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000" dirty="0" smtClean="0">
                  <a:solidFill>
                    <a:srgbClr val="202124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с.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Балажер</a:t>
              </a:r>
              <a:endParaRPr lang="ru-RU" sz="1600" dirty="0" smtClean="0">
                <a:latin typeface="Times New Roman"/>
                <a:ea typeface="Calibri"/>
                <a:cs typeface="Times New Roman"/>
              </a:endParaRPr>
            </a:p>
          </p:txBody>
        </p:sp>
      </p:grpSp>
      <p:pic>
        <p:nvPicPr>
          <p:cNvPr id="22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err="1" smtClean="0">
                <a:latin typeface="Georgia" pitchFamily="18" charset="0"/>
              </a:rPr>
              <a:t>Інформація</a:t>
            </a:r>
            <a:r>
              <a:rPr lang="ru-RU" b="1" i="1" dirty="0" smtClean="0">
                <a:latin typeface="Georgia" pitchFamily="18" charset="0"/>
              </a:rPr>
              <a:t> про стан </a:t>
            </a:r>
            <a:r>
              <a:rPr lang="ru-RU" b="1" i="1" dirty="0" err="1" smtClean="0">
                <a:latin typeface="Georgia" pitchFamily="18" charset="0"/>
              </a:rPr>
              <a:t>вакцинації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серед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працівників</a:t>
            </a:r>
            <a:endParaRPr lang="uk-UA" b="1" i="1" dirty="0" smtClean="0">
              <a:latin typeface="Georg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716585030"/>
              </p:ext>
            </p:extLst>
          </p:nvPr>
        </p:nvGraphicFramePr>
        <p:xfrm>
          <a:off x="285720" y="857232"/>
          <a:ext cx="857256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Шкільні автобуси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84794" y="3135628"/>
            <a:ext cx="8230610" cy="2079322"/>
            <a:chOff x="484794" y="3135628"/>
            <a:chExt cx="8230610" cy="20793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6318" y="3745232"/>
              <a:ext cx="8171364" cy="6762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72000" y="3270884"/>
              <a:ext cx="1000132" cy="357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756" y="3745232"/>
              <a:ext cx="8157648" cy="65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с.Четфалва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с.Оросієво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с.Бене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с.Боржава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с.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Мужієво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endParaRPr lang="ru-RU" sz="1600" dirty="0"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86318" y="3135628"/>
              <a:ext cx="4442872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smtClean="0">
                  <a:latin typeface="Times New Roman"/>
                  <a:ea typeface="Calibri"/>
                </a:rPr>
                <a:t>Берегівський ліцей імені </a:t>
              </a:r>
              <a:r>
                <a:rPr lang="uk-UA" sz="1600" b="1" dirty="0" err="1" smtClean="0">
                  <a:latin typeface="Times New Roman"/>
                  <a:ea typeface="Calibri"/>
                </a:rPr>
                <a:t>Габора</a:t>
              </a:r>
              <a:r>
                <a:rPr lang="uk-UA" sz="1600" b="1" dirty="0" smtClean="0">
                  <a:latin typeface="Times New Roman"/>
                  <a:ea typeface="Calibri"/>
                </a:rPr>
                <a:t> </a:t>
              </a:r>
              <a:r>
                <a:rPr lang="uk-UA" sz="1600" b="1" dirty="0" err="1" smtClean="0">
                  <a:latin typeface="Times New Roman"/>
                  <a:ea typeface="Calibri"/>
                </a:rPr>
                <a:t>Бетлена</a:t>
              </a:r>
              <a:r>
                <a:rPr lang="uk-UA" sz="1600" b="1" dirty="0" smtClean="0">
                  <a:latin typeface="Times New Roman"/>
                  <a:ea typeface="Calibri"/>
                </a:rPr>
                <a:t> </a:t>
              </a:r>
            </a:p>
            <a:p>
              <a:r>
                <a:rPr lang="hu-HU" sz="1200" dirty="0" smtClean="0">
                  <a:latin typeface="Times New Roman" pitchFamily="18" charset="0"/>
                  <a:cs typeface="Times New Roman" pitchFamily="18" charset="0"/>
                </a:rPr>
                <a:t>ATAMAN D-093S2 </a:t>
              </a:r>
              <a:r>
                <a:rPr lang="uk-UA" sz="1200" dirty="0" err="1" smtClean="0">
                  <a:latin typeface="Times New Roman" pitchFamily="18" charset="0"/>
                  <a:cs typeface="Times New Roman" pitchFamily="18" charset="0"/>
                </a:rPr>
                <a:t>н.з</a:t>
              </a:r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. АО3038ВК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0" y="3270884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35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учнів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4794" y="4527250"/>
              <a:ext cx="8171364" cy="687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32" y="4527250"/>
              <a:ext cx="8087734" cy="65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000" dirty="0" smtClean="0">
                  <a:solidFill>
                    <a:srgbClr val="202124"/>
                  </a:solidFill>
                  <a:latin typeface="Arial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с.Мужієво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 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с.Боржава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 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с.Бене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с.Оросієво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с.Четфалва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 </a:t>
              </a:r>
              <a:endParaRPr lang="ru-RU" sz="1600" dirty="0" smtClean="0">
                <a:latin typeface="Times New Roman"/>
                <a:ea typeface="Calibri"/>
                <a:cs typeface="Times New Roman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84794" y="676256"/>
            <a:ext cx="8172888" cy="2038824"/>
            <a:chOff x="484794" y="676256"/>
            <a:chExt cx="8172888" cy="203882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6318" y="1285860"/>
              <a:ext cx="8171364" cy="6648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14876" y="801035"/>
              <a:ext cx="1000132" cy="357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756" y="1285860"/>
              <a:ext cx="8014772" cy="65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с.Яноші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с.Гать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с.Кідьош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Берегівський ліцей імені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Лайоша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Кошута</a:t>
              </a:r>
              <a:endParaRPr lang="ru-RU" sz="1600" dirty="0"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6318" y="676256"/>
              <a:ext cx="42285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smtClean="0">
                  <a:latin typeface="Times New Roman"/>
                  <a:ea typeface="Calibri"/>
                </a:rPr>
                <a:t>Берегівський ліцей імені </a:t>
              </a:r>
              <a:r>
                <a:rPr lang="uk-UA" sz="1600" b="1" dirty="0" err="1" smtClean="0">
                  <a:latin typeface="Times New Roman"/>
                  <a:ea typeface="Calibri"/>
                </a:rPr>
                <a:t>Лайоша</a:t>
              </a:r>
              <a:r>
                <a:rPr lang="uk-UA" sz="1600" b="1" dirty="0" smtClean="0">
                  <a:latin typeface="Times New Roman"/>
                  <a:ea typeface="Calibri"/>
                </a:rPr>
                <a:t> </a:t>
              </a:r>
              <a:r>
                <a:rPr lang="uk-UA" sz="1600" b="1" dirty="0" err="1" smtClean="0">
                  <a:latin typeface="Times New Roman"/>
                  <a:ea typeface="Calibri"/>
                </a:rPr>
                <a:t>Кошута</a:t>
              </a:r>
              <a:r>
                <a:rPr lang="uk-UA" sz="1600" b="1" dirty="0" smtClean="0">
                  <a:latin typeface="Times New Roman"/>
                  <a:ea typeface="Calibri"/>
                </a:rPr>
                <a:t> </a:t>
              </a:r>
            </a:p>
            <a:p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АТАМАН </a:t>
              </a:r>
              <a:r>
                <a:rPr lang="hu-HU" sz="1200" dirty="0" smtClean="0">
                  <a:latin typeface="Times New Roman" pitchFamily="18" charset="0"/>
                  <a:cs typeface="Times New Roman" pitchFamily="18" charset="0"/>
                </a:rPr>
                <a:t>D-093S2  </a:t>
              </a:r>
              <a:r>
                <a:rPr lang="uk-UA" sz="1200" dirty="0" err="1" smtClean="0">
                  <a:latin typeface="Times New Roman" pitchFamily="18" charset="0"/>
                  <a:cs typeface="Times New Roman" pitchFamily="18" charset="0"/>
                </a:rPr>
                <a:t>д.н</a:t>
              </a:r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. АО5532ВХ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1896" y="793414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учнів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4794" y="2056438"/>
              <a:ext cx="8171364" cy="6581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32" y="2056438"/>
              <a:ext cx="7929618" cy="65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Берегівський ліцей імені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Лайоша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Кошута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с.Кідьош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с.Гать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с.Яноші</a:t>
              </a:r>
              <a:endParaRPr lang="ru-RU" sz="1600" dirty="0">
                <a:latin typeface="Times New Roman"/>
                <a:ea typeface="Calibri"/>
                <a:cs typeface="Times New Roman"/>
              </a:endParaRPr>
            </a:p>
          </p:txBody>
        </p:sp>
      </p:grpSp>
      <p:pic>
        <p:nvPicPr>
          <p:cNvPr id="25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Шкільні автобуси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84794" y="2500306"/>
            <a:ext cx="8230610" cy="2079322"/>
            <a:chOff x="484794" y="2500306"/>
            <a:chExt cx="8230610" cy="20793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6318" y="3109910"/>
              <a:ext cx="8171364" cy="6086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72000" y="2627942"/>
              <a:ext cx="1000132" cy="357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756" y="3109910"/>
              <a:ext cx="8157648" cy="869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с.Яноші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с.Вари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с.Боржава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с.Мужієво</a:t>
              </a:r>
              <a:r>
                <a:rPr lang="uk-UA" sz="1600" dirty="0" smtClean="0">
                  <a:solidFill>
                    <a:srgbClr val="000000"/>
                  </a:solidFill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с.Геча</a:t>
              </a:r>
              <a:r>
                <a:rPr lang="uk-UA" sz="1600" dirty="0" smtClean="0">
                  <a:solidFill>
                    <a:srgbClr val="000000"/>
                  </a:solidFill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с.В.Бакта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с.Мужієво</a:t>
              </a:r>
              <a:endParaRPr lang="ru-RU" sz="1200" dirty="0" smtClean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endParaRPr lang="ru-RU" sz="1600" dirty="0"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86318" y="2500306"/>
              <a:ext cx="44428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err="1" smtClean="0">
                  <a:latin typeface="Times New Roman"/>
                  <a:ea typeface="Calibri"/>
                </a:rPr>
                <a:t>Мужіївський</a:t>
              </a:r>
              <a:r>
                <a:rPr lang="uk-UA" sz="1600" b="1" dirty="0" smtClean="0">
                  <a:latin typeface="Times New Roman"/>
                  <a:ea typeface="Calibri"/>
                </a:rPr>
                <a:t> ліцей імені </a:t>
              </a:r>
              <a:r>
                <a:rPr lang="uk-UA" sz="1600" b="1" dirty="0" err="1" smtClean="0">
                  <a:latin typeface="Times New Roman"/>
                  <a:ea typeface="Calibri"/>
                </a:rPr>
                <a:t>Яноша</a:t>
              </a:r>
              <a:r>
                <a:rPr lang="uk-UA" sz="1600" b="1" dirty="0" smtClean="0">
                  <a:latin typeface="Times New Roman"/>
                  <a:ea typeface="Calibri"/>
                </a:rPr>
                <a:t> </a:t>
              </a:r>
              <a:r>
                <a:rPr lang="uk-UA" sz="1600" b="1" dirty="0" err="1" smtClean="0">
                  <a:latin typeface="Times New Roman"/>
                  <a:ea typeface="Calibri"/>
                </a:rPr>
                <a:t>Гуняді</a:t>
              </a:r>
              <a:endParaRPr lang="en-US" sz="1600" b="1" dirty="0" smtClean="0">
                <a:latin typeface="Times New Roman"/>
                <a:ea typeface="Calibri"/>
              </a:endParaRPr>
            </a:p>
            <a:p>
              <a:r>
                <a:rPr lang="uk-UA" sz="1200" dirty="0" smtClean="0">
                  <a:latin typeface="Times New Roman"/>
                  <a:ea typeface="Calibri"/>
                </a:rPr>
                <a:t>ЕТАЛОН А08116Ш </a:t>
              </a:r>
              <a:r>
                <a:rPr lang="uk-UA" sz="1200" dirty="0" err="1" smtClean="0">
                  <a:latin typeface="Times New Roman"/>
                  <a:ea typeface="Calibri"/>
                </a:rPr>
                <a:t>д.н</a:t>
              </a:r>
              <a:r>
                <a:rPr lang="uk-UA" sz="1200" dirty="0" smtClean="0">
                  <a:latin typeface="Times New Roman"/>
                  <a:ea typeface="Calibri"/>
                </a:rPr>
                <a:t>. АО АО2926СА</a:t>
              </a:r>
              <a:endParaRPr lang="uk-UA" sz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95559" y="2627942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учнів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4794" y="3891928"/>
              <a:ext cx="8171364" cy="687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32" y="3891928"/>
              <a:ext cx="8087734" cy="59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с.Мужієво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с.Боржава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с.Вари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с.Мужієво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с.В.Бакта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с.Геча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с.Яноші</a:t>
              </a:r>
              <a:endParaRPr lang="ru-RU" sz="1600" dirty="0" smtClean="0">
                <a:latin typeface="Times New Roman"/>
                <a:ea typeface="Calibri"/>
                <a:cs typeface="Times New Roman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84794" y="676256"/>
            <a:ext cx="8172888" cy="1503064"/>
            <a:chOff x="484794" y="676256"/>
            <a:chExt cx="8172888" cy="150306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6318" y="1285860"/>
              <a:ext cx="8171364" cy="3905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572000" y="801035"/>
              <a:ext cx="1000132" cy="357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756" y="1285860"/>
              <a:ext cx="8014772" cy="37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с.Яноші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с.Бадалово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с.Яноші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endParaRPr lang="ru-RU" sz="1600" dirty="0" smtClean="0"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6318" y="676256"/>
              <a:ext cx="42285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smtClean="0">
                  <a:latin typeface="Times New Roman"/>
                  <a:ea typeface="Calibri"/>
                </a:rPr>
                <a:t>Берегівський ліцей імені </a:t>
              </a:r>
              <a:r>
                <a:rPr lang="uk-UA" sz="1600" b="1" dirty="0" err="1" smtClean="0">
                  <a:latin typeface="Times New Roman"/>
                  <a:ea typeface="Calibri"/>
                </a:rPr>
                <a:t>Габора</a:t>
              </a:r>
              <a:r>
                <a:rPr lang="uk-UA" sz="1600" b="1" dirty="0" smtClean="0">
                  <a:latin typeface="Times New Roman"/>
                  <a:ea typeface="Calibri"/>
                </a:rPr>
                <a:t> </a:t>
              </a:r>
              <a:r>
                <a:rPr lang="uk-UA" sz="1600" b="1" dirty="0" err="1" smtClean="0">
                  <a:latin typeface="Times New Roman"/>
                  <a:ea typeface="Calibri"/>
                </a:rPr>
                <a:t>Бетлена</a:t>
              </a:r>
              <a:r>
                <a:rPr lang="uk-UA" sz="1600" b="1" dirty="0" smtClean="0">
                  <a:latin typeface="Times New Roman"/>
                  <a:ea typeface="Calibri"/>
                </a:rPr>
                <a:t> </a:t>
              </a:r>
            </a:p>
            <a:p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БАЗ-АО07921 </a:t>
              </a:r>
              <a:r>
                <a:rPr lang="uk-UA" sz="1200" dirty="0" err="1" smtClean="0">
                  <a:latin typeface="Times New Roman" pitchFamily="18" charset="0"/>
                  <a:cs typeface="Times New Roman" pitchFamily="18" charset="0"/>
                </a:rPr>
                <a:t>д.н</a:t>
              </a:r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. АО3831АС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9020" y="793414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35 учнів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4794" y="1785926"/>
              <a:ext cx="8171364" cy="3933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32" y="1785926"/>
              <a:ext cx="7929618" cy="35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с.Яноші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с.Бадалово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с.Яноші</a:t>
              </a:r>
              <a:endParaRPr lang="ru-RU" sz="1600" dirty="0" smtClean="0">
                <a:latin typeface="Times New Roman"/>
                <a:ea typeface="Calibri"/>
                <a:cs typeface="Times New Roman"/>
              </a:endParaRPr>
            </a:p>
          </p:txBody>
        </p:sp>
      </p:grpSp>
      <p:pic>
        <p:nvPicPr>
          <p:cNvPr id="25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1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Шкільні автобуси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84794" y="2500306"/>
            <a:ext cx="8172888" cy="1553534"/>
            <a:chOff x="484794" y="2500306"/>
            <a:chExt cx="8172888" cy="155353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6318" y="3109910"/>
              <a:ext cx="8171364" cy="4257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786314" y="2620322"/>
              <a:ext cx="1000132" cy="357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756" y="3140390"/>
              <a:ext cx="8014772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с.Боржава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с.Вари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с.Галабор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с.Бадалово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с.Чома</a:t>
              </a:r>
              <a:endParaRPr lang="ru-RU" sz="1600" dirty="0"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86318" y="2500306"/>
              <a:ext cx="44428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err="1" smtClean="0">
                  <a:latin typeface="Times New Roman"/>
                  <a:ea typeface="Calibri"/>
                </a:rPr>
                <a:t>Варівський</a:t>
              </a:r>
              <a:r>
                <a:rPr lang="uk-UA" sz="1600" b="1" dirty="0" smtClean="0">
                  <a:latin typeface="Times New Roman"/>
                  <a:ea typeface="Calibri"/>
                </a:rPr>
                <a:t> ліцей імені Ференца </a:t>
              </a:r>
              <a:r>
                <a:rPr lang="uk-UA" sz="1600" b="1" dirty="0" err="1" smtClean="0">
                  <a:latin typeface="Times New Roman"/>
                  <a:ea typeface="Calibri"/>
                </a:rPr>
                <a:t>Ракоці</a:t>
              </a:r>
              <a:r>
                <a:rPr lang="uk-UA" sz="1600" b="1" dirty="0" smtClean="0">
                  <a:latin typeface="Times New Roman"/>
                  <a:ea typeface="Calibri"/>
                </a:rPr>
                <a:t> ІІ</a:t>
              </a:r>
            </a:p>
            <a:p>
              <a:r>
                <a:rPr lang="uk-UA" sz="1200" dirty="0" err="1" smtClean="0">
                  <a:latin typeface="Times New Roman"/>
                  <a:ea typeface="Calibri"/>
                </a:rPr>
                <a:t>КАВЗ</a:t>
              </a:r>
              <a:r>
                <a:rPr lang="uk-UA" sz="1200" dirty="0" smtClean="0">
                  <a:latin typeface="Times New Roman"/>
                  <a:ea typeface="Calibri"/>
                </a:rPr>
                <a:t> 397630 </a:t>
              </a:r>
              <a:r>
                <a:rPr lang="uk-UA" sz="1200" dirty="0" err="1" smtClean="0">
                  <a:latin typeface="Times New Roman"/>
                  <a:ea typeface="Calibri"/>
                </a:rPr>
                <a:t>н.з</a:t>
              </a:r>
              <a:r>
                <a:rPr lang="uk-UA" sz="1200" dirty="0" smtClean="0">
                  <a:latin typeface="Times New Roman"/>
                  <a:ea typeface="Calibri"/>
                </a:rPr>
                <a:t>. АО9652АК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9873" y="2620322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учнів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4794" y="3648088"/>
              <a:ext cx="8171364" cy="4057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32" y="3678568"/>
              <a:ext cx="8087734" cy="33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с.Чома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с.Бадалово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с.Галабор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с.Варі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с.Боржава</a:t>
              </a:r>
              <a:endParaRPr lang="ru-RU" sz="1200" dirty="0" smtClean="0">
                <a:ea typeface="Calibri"/>
                <a:cs typeface="Times New Roman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84794" y="676256"/>
            <a:ext cx="8172888" cy="1503064"/>
            <a:chOff x="484794" y="676256"/>
            <a:chExt cx="8172888" cy="150306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86318" y="1285860"/>
              <a:ext cx="8171364" cy="3905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488" y="793415"/>
              <a:ext cx="1000132" cy="357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756" y="1316340"/>
              <a:ext cx="8014772" cy="33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с.Геча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с.В.Бакта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с.Чома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endParaRPr lang="ru-RU" sz="1600" dirty="0" smtClean="0"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6318" y="676256"/>
              <a:ext cx="22997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err="1" smtClean="0">
                  <a:latin typeface="Times New Roman"/>
                  <a:ea typeface="Calibri"/>
                </a:rPr>
                <a:t>Чомський</a:t>
              </a:r>
              <a:r>
                <a:rPr lang="uk-UA" sz="1600" b="1" dirty="0" smtClean="0">
                  <a:latin typeface="Times New Roman"/>
                  <a:ea typeface="Calibri"/>
                </a:rPr>
                <a:t> ліцей </a:t>
              </a:r>
            </a:p>
            <a:p>
              <a:r>
                <a:rPr lang="uk-UA" sz="1200" dirty="0" err="1" smtClean="0">
                  <a:latin typeface="Times New Roman"/>
                  <a:ea typeface="Calibri"/>
                </a:rPr>
                <a:t>КАВЗ</a:t>
              </a:r>
              <a:r>
                <a:rPr lang="uk-UA" sz="1200" dirty="0" smtClean="0">
                  <a:latin typeface="Times New Roman"/>
                  <a:ea typeface="Calibri"/>
                </a:rPr>
                <a:t> 397630</a:t>
              </a:r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dirty="0" err="1" smtClean="0">
                  <a:latin typeface="Times New Roman" pitchFamily="18" charset="0"/>
                  <a:cs typeface="Times New Roman" pitchFamily="18" charset="0"/>
                </a:rPr>
                <a:t>д.н</a:t>
              </a:r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. АО5606АМ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84508" y="785794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50 учнів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4794" y="1785926"/>
              <a:ext cx="8171364" cy="3933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32" y="1808786"/>
              <a:ext cx="7929618" cy="338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Times New Roman" pitchFamily="18" charset="0"/>
                  <a:cs typeface="Times New Roman" pitchFamily="18" charset="0"/>
                </a:rPr>
                <a:t>Маршрут: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м.Берегове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с.Чома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с.В.Бакта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  <a:sym typeface="Wingdings"/>
                </a:rPr>
                <a:t></a:t>
              </a:r>
              <a:r>
                <a:rPr lang="uk-UA" sz="16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sz="1600" dirty="0" err="1" smtClean="0">
                  <a:latin typeface="Times New Roman"/>
                  <a:ea typeface="Calibri"/>
                  <a:cs typeface="Times New Roman"/>
                </a:rPr>
                <a:t>с.Геча</a:t>
              </a:r>
              <a:endParaRPr lang="ru-RU" sz="1200" dirty="0" smtClean="0">
                <a:ea typeface="Calibri"/>
                <a:cs typeface="Times New Roman"/>
              </a:endParaRPr>
            </a:p>
          </p:txBody>
        </p:sp>
      </p:grpSp>
      <p:pic>
        <p:nvPicPr>
          <p:cNvPr id="25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1168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Дистанційне навчання</a:t>
            </a:r>
          </a:p>
        </p:txBody>
      </p:sp>
      <p:pic>
        <p:nvPicPr>
          <p:cNvPr id="1026" name="Picture 2" descr="D:\30.08.2021\дистанційненавчанн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7192" y="1071546"/>
            <a:ext cx="7929616" cy="4652255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857224" y="4963583"/>
            <a:ext cx="3571900" cy="1000132"/>
            <a:chOff x="857224" y="5214950"/>
            <a:chExt cx="3571900" cy="10001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57224" y="5214950"/>
              <a:ext cx="3571900" cy="1000132"/>
            </a:xfrm>
            <a:prstGeom prst="rect">
              <a:avLst/>
            </a:prstGeom>
            <a:gradFill flip="none" rotWithShape="1">
              <a:gsLst>
                <a:gs pos="0">
                  <a:srgbClr val="4A80C8"/>
                </a:gs>
                <a:gs pos="100000">
                  <a:srgbClr val="3658A2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7224" y="5395926"/>
              <a:ext cx="3571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>
                  <a:solidFill>
                    <a:schemeClr val="bg1"/>
                  </a:solidFill>
                </a:rPr>
                <a:t>ПОЛОЖЕННЯ НАБУЛО ЧИННОСТІ</a:t>
              </a:r>
              <a:endParaRPr lang="ru-RU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uk-UA" b="1" dirty="0" smtClean="0">
                  <a:solidFill>
                    <a:schemeClr val="bg1"/>
                  </a:solidFill>
                </a:rPr>
                <a:t>16 ЖОВТНЯ 2020</a:t>
              </a:r>
              <a:endParaRPr lang="ru-RU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ЗНО</a:t>
            </a: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3752" y="714356"/>
            <a:ext cx="2656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err="1" smtClean="0">
                <a:latin typeface="Georgia" pitchFamily="18" charset="0"/>
              </a:rPr>
              <a:t>Українська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мова</a:t>
            </a:r>
            <a:endParaRPr lang="en-US" i="1" dirty="0" smtClean="0">
              <a:latin typeface="Georgia" pitchFamily="18" charset="0"/>
            </a:endParaRPr>
          </a:p>
          <a:p>
            <a:pPr algn="ctr"/>
            <a:r>
              <a:rPr lang="uk-UA" i="1" dirty="0" smtClean="0">
                <a:latin typeface="Georgia" pitchFamily="18" charset="0"/>
              </a:rPr>
              <a:t>Загальний результат</a:t>
            </a:r>
            <a:endParaRPr lang="ru-RU" i="1" dirty="0">
              <a:latin typeface="Georg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1397000"/>
            <a:ext cx="7858180" cy="3889388"/>
            <a:chOff x="571472" y="1397000"/>
            <a:chExt cx="7858180" cy="3889388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571472" y="1397000"/>
            <a:ext cx="7858180" cy="3889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1"/>
            <p:cNvSpPr txBox="1"/>
            <p:nvPr/>
          </p:nvSpPr>
          <p:spPr>
            <a:xfrm>
              <a:off x="6355429" y="4010795"/>
              <a:ext cx="1000132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(6%)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4473947" y="3339633"/>
              <a:ext cx="1030612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(30%)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ЗНО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3752" y="714356"/>
            <a:ext cx="2656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i="1" dirty="0" smtClean="0">
                <a:latin typeface="Georgia" pitchFamily="18" charset="0"/>
              </a:rPr>
              <a:t>Історія України</a:t>
            </a:r>
            <a:endParaRPr lang="en-US" i="1" dirty="0" smtClean="0">
              <a:latin typeface="Georgia" pitchFamily="18" charset="0"/>
            </a:endParaRPr>
          </a:p>
          <a:p>
            <a:pPr algn="ctr"/>
            <a:r>
              <a:rPr lang="uk-UA" i="1" dirty="0" smtClean="0">
                <a:latin typeface="Georgia" pitchFamily="18" charset="0"/>
              </a:rPr>
              <a:t>Загальний результат</a:t>
            </a:r>
            <a:endParaRPr lang="ru-RU" i="1" dirty="0">
              <a:latin typeface="Georgia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42910" y="1397000"/>
            <a:ext cx="7858180" cy="3889388"/>
            <a:chOff x="571472" y="1397000"/>
            <a:chExt cx="7858180" cy="3889388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571472" y="1397000"/>
            <a:ext cx="7858180" cy="3889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1"/>
            <p:cNvSpPr txBox="1"/>
            <p:nvPr/>
          </p:nvSpPr>
          <p:spPr>
            <a:xfrm>
              <a:off x="6353188" y="4048744"/>
              <a:ext cx="1000132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(3%)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4429124" y="3286124"/>
              <a:ext cx="1102050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(34%)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ЗНО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3752" y="714356"/>
            <a:ext cx="2656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i="1" dirty="0" smtClean="0">
                <a:latin typeface="Georgia" pitchFamily="18" charset="0"/>
              </a:rPr>
              <a:t>Математика</a:t>
            </a:r>
            <a:endParaRPr lang="en-US" i="1" dirty="0" smtClean="0">
              <a:latin typeface="Georgia" pitchFamily="18" charset="0"/>
            </a:endParaRPr>
          </a:p>
          <a:p>
            <a:pPr algn="ctr"/>
            <a:r>
              <a:rPr lang="uk-UA" i="1" dirty="0" smtClean="0">
                <a:latin typeface="Georgia" pitchFamily="18" charset="0"/>
              </a:rPr>
              <a:t>Загальний результат</a:t>
            </a:r>
            <a:endParaRPr lang="ru-RU" i="1" dirty="0">
              <a:latin typeface="Georgia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42910" y="1397000"/>
            <a:ext cx="7858180" cy="3889388"/>
            <a:chOff x="571472" y="1397000"/>
            <a:chExt cx="7858180" cy="3889388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571472" y="1397000"/>
            <a:ext cx="7858180" cy="3889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1"/>
            <p:cNvSpPr txBox="1"/>
            <p:nvPr/>
          </p:nvSpPr>
          <p:spPr>
            <a:xfrm>
              <a:off x="6365739" y="4029919"/>
              <a:ext cx="1000132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(5%)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4491597" y="3527052"/>
              <a:ext cx="1173488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(22%)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ЗНО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3752" y="714356"/>
            <a:ext cx="2656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err="1" smtClean="0">
                <a:latin typeface="Georgia" pitchFamily="18" charset="0"/>
              </a:rPr>
              <a:t>Англійська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мова</a:t>
            </a:r>
            <a:endParaRPr lang="en-US" i="1" dirty="0" smtClean="0">
              <a:latin typeface="Georgia" pitchFamily="18" charset="0"/>
            </a:endParaRPr>
          </a:p>
          <a:p>
            <a:pPr algn="ctr"/>
            <a:r>
              <a:rPr lang="uk-UA" i="1" dirty="0" smtClean="0">
                <a:latin typeface="Georgia" pitchFamily="18" charset="0"/>
              </a:rPr>
              <a:t>Загальний результат</a:t>
            </a:r>
            <a:endParaRPr lang="ru-RU" i="1" dirty="0">
              <a:latin typeface="Georgia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42910" y="1397000"/>
            <a:ext cx="7858180" cy="3889388"/>
            <a:chOff x="571472" y="1397000"/>
            <a:chExt cx="7858180" cy="3889388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571472" y="1397000"/>
            <a:ext cx="7858180" cy="3889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1"/>
            <p:cNvSpPr txBox="1"/>
            <p:nvPr/>
          </p:nvSpPr>
          <p:spPr>
            <a:xfrm>
              <a:off x="6418182" y="3841660"/>
              <a:ext cx="1285884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(11%)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4471595" y="3746688"/>
              <a:ext cx="1102050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(14%)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ЗНО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3752" y="714356"/>
            <a:ext cx="2656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err="1" smtClean="0">
                <a:latin typeface="Georgia" pitchFamily="18" charset="0"/>
              </a:rPr>
              <a:t>Німецька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мова</a:t>
            </a:r>
            <a:endParaRPr lang="en-US" i="1" dirty="0" smtClean="0">
              <a:latin typeface="Georgia" pitchFamily="18" charset="0"/>
            </a:endParaRPr>
          </a:p>
          <a:p>
            <a:pPr algn="ctr"/>
            <a:r>
              <a:rPr lang="uk-UA" i="1" dirty="0" smtClean="0">
                <a:latin typeface="Georgia" pitchFamily="18" charset="0"/>
              </a:rPr>
              <a:t>Загальний результат</a:t>
            </a:r>
            <a:endParaRPr lang="ru-RU" i="1" dirty="0">
              <a:latin typeface="Georgia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42910" y="1397000"/>
            <a:ext cx="7858180" cy="3889388"/>
            <a:chOff x="571472" y="1397000"/>
            <a:chExt cx="7858180" cy="3889388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571472" y="1397000"/>
            <a:ext cx="7858180" cy="3889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1"/>
            <p:cNvSpPr txBox="1"/>
            <p:nvPr/>
          </p:nvSpPr>
          <p:spPr>
            <a:xfrm>
              <a:off x="6391288" y="4143380"/>
              <a:ext cx="1285884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uk-UA" sz="18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4431982" y="3232784"/>
              <a:ext cx="1102050" cy="357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uk-UA" sz="1800" b="1" dirty="0" smtClean="0">
                  <a:latin typeface="Times New Roman" pitchFamily="18" charset="0"/>
                  <a:cs typeface="Times New Roman" pitchFamily="18" charset="0"/>
                </a:rPr>
                <a:t>33,33</a:t>
              </a:r>
              <a:r>
                <a:rPr lang="en-US" sz="1800" b="1" dirty="0" smtClean="0">
                  <a:latin typeface="Times New Roman" pitchFamily="18" charset="0"/>
                  <a:cs typeface="Times New Roman" pitchFamily="18" charset="0"/>
                </a:rPr>
                <a:t>%)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Всеукраїнська дитячо-юнацька </a:t>
            </a:r>
            <a:endParaRPr lang="en-US" b="1" i="1" dirty="0" smtClean="0">
              <a:latin typeface="Georgia" pitchFamily="18" charset="0"/>
            </a:endParaRPr>
          </a:p>
          <a:p>
            <a:pPr lvl="0" algn="ctr"/>
            <a:r>
              <a:rPr lang="uk-UA" b="1" i="1" dirty="0" smtClean="0">
                <a:latin typeface="Georgia" pitchFamily="18" charset="0"/>
              </a:rPr>
              <a:t>військово-патріотична гра «Сокіл» («Джура»)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928670"/>
            <a:ext cx="7929618" cy="8572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Протягом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травня-червня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2021 року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проводився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ІІ (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обласний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)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етап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та І (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міський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)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етап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Всеукраїнської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дитячо-юнацької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військово-патріотичної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гри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Сокіл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» («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Джура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»).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2000240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D2129"/>
                </a:solidFill>
                <a:latin typeface="Georgia" pitchFamily="18" charset="0"/>
              </a:rPr>
              <a:t> У </a:t>
            </a:r>
            <a:r>
              <a:rPr lang="ru-RU" sz="1600" b="1" dirty="0" err="1" smtClean="0">
                <a:solidFill>
                  <a:srgbClr val="1D2129"/>
                </a:solidFill>
                <a:latin typeface="Georgia" pitchFamily="18" charset="0"/>
              </a:rPr>
              <a:t>цьому</a:t>
            </a:r>
            <a:r>
              <a:rPr lang="ru-RU" sz="1600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1D2129"/>
                </a:solidFill>
                <a:latin typeface="Georgia" pitchFamily="18" charset="0"/>
              </a:rPr>
              <a:t>навчальному</a:t>
            </a:r>
            <a:r>
              <a:rPr lang="ru-RU" sz="1600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1D2129"/>
                </a:solidFill>
                <a:latin typeface="Georgia" pitchFamily="18" charset="0"/>
              </a:rPr>
              <a:t>році</a:t>
            </a:r>
            <a:r>
              <a:rPr lang="ru-RU" sz="1600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1D2129"/>
                </a:solidFill>
                <a:latin typeface="Georgia" pitchFamily="18" charset="0"/>
              </a:rPr>
              <a:t>команди</a:t>
            </a:r>
            <a:r>
              <a:rPr lang="ru-RU" sz="1600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1D2129"/>
                </a:solidFill>
                <a:latin typeface="Georgia" pitchFamily="18" charset="0"/>
              </a:rPr>
              <a:t>Берегівської</a:t>
            </a:r>
            <a:r>
              <a:rPr lang="ru-RU" sz="1600" b="1" dirty="0" smtClean="0">
                <a:solidFill>
                  <a:srgbClr val="1D2129"/>
                </a:solidFill>
                <a:latin typeface="Georgia" pitchFamily="18" charset="0"/>
              </a:rPr>
              <a:t> ТГ </a:t>
            </a:r>
            <a:r>
              <a:rPr lang="ru-RU" sz="1600" b="1" dirty="0" err="1" smtClean="0">
                <a:solidFill>
                  <a:srgbClr val="1D2129"/>
                </a:solidFill>
                <a:latin typeface="Georgia" pitchFamily="18" charset="0"/>
              </a:rPr>
              <a:t>були</a:t>
            </a:r>
            <a:r>
              <a:rPr lang="ru-RU" sz="1600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1D2129"/>
                </a:solidFill>
                <a:latin typeface="Georgia" pitchFamily="18" charset="0"/>
              </a:rPr>
              <a:t>розділені</a:t>
            </a:r>
            <a:r>
              <a:rPr lang="ru-RU" sz="1600" b="1" dirty="0" smtClean="0">
                <a:solidFill>
                  <a:srgbClr val="1D2129"/>
                </a:solidFill>
                <a:latin typeface="Georgia" pitchFamily="18" charset="0"/>
              </a:rPr>
              <a:t>: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573720"/>
            <a:ext cx="792961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Georgia" pitchFamily="18" charset="0"/>
              </a:rPr>
              <a:t>Р</a:t>
            </a:r>
            <a:r>
              <a:rPr lang="ru-RU" sz="1600" dirty="0" err="1" smtClean="0">
                <a:latin typeface="Georgia" pitchFamily="18" charset="0"/>
              </a:rPr>
              <a:t>ій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«</a:t>
            </a:r>
            <a:r>
              <a:rPr lang="ru-RU" sz="1600" b="1" dirty="0" err="1" smtClean="0">
                <a:latin typeface="Georgia" pitchFamily="18" charset="0"/>
              </a:rPr>
              <a:t>Карпатські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саламандри</a:t>
            </a:r>
            <a:r>
              <a:rPr lang="ru-RU" sz="1600" b="1" dirty="0" smtClean="0">
                <a:latin typeface="Georgia" pitchFamily="18" charset="0"/>
              </a:rPr>
              <a:t>» </a:t>
            </a:r>
            <a:r>
              <a:rPr lang="ru-RU" sz="1600" dirty="0" smtClean="0">
                <a:latin typeface="Georgia" pitchFamily="18" charset="0"/>
              </a:rPr>
              <a:t>(</a:t>
            </a:r>
            <a:r>
              <a:rPr lang="ru-RU" sz="1600" dirty="0" err="1" smtClean="0">
                <a:latin typeface="Georgia" pitchFamily="18" charset="0"/>
              </a:rPr>
              <a:t>ліцей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Т.Шевченка</a:t>
            </a:r>
            <a:r>
              <a:rPr lang="ru-RU" sz="1600" dirty="0" smtClean="0">
                <a:latin typeface="Georgia" pitchFamily="18" charset="0"/>
              </a:rPr>
              <a:t>), </a:t>
            </a:r>
            <a:r>
              <a:rPr lang="ru-RU" sz="1600" dirty="0" err="1" smtClean="0">
                <a:latin typeface="Georgia" pitchFamily="18" charset="0"/>
              </a:rPr>
              <a:t>рій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«</a:t>
            </a:r>
            <a:r>
              <a:rPr lang="ru-RU" sz="1600" b="1" dirty="0" err="1" smtClean="0">
                <a:latin typeface="Georgia" pitchFamily="18" charset="0"/>
              </a:rPr>
              <a:t>Прикордонник</a:t>
            </a:r>
            <a:r>
              <a:rPr lang="ru-RU" sz="1600" b="1" dirty="0" smtClean="0">
                <a:latin typeface="Georgia" pitchFamily="18" charset="0"/>
              </a:rPr>
              <a:t>»</a:t>
            </a:r>
            <a:r>
              <a:rPr lang="ru-RU" sz="1600" dirty="0" smtClean="0">
                <a:latin typeface="Georgia" pitchFamily="18" charset="0"/>
              </a:rPr>
              <a:t> (</a:t>
            </a:r>
            <a:r>
              <a:rPr lang="ru-RU" sz="1600" dirty="0" err="1" smtClean="0">
                <a:latin typeface="Georgia" pitchFamily="18" charset="0"/>
              </a:rPr>
              <a:t>ліцей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ім</a:t>
            </a:r>
            <a:r>
              <a:rPr lang="ru-RU" sz="1600" dirty="0" smtClean="0">
                <a:latin typeface="Georgia" pitchFamily="18" charset="0"/>
              </a:rPr>
              <a:t>. Ф. </a:t>
            </a:r>
            <a:r>
              <a:rPr lang="ru-RU" sz="1600" dirty="0" err="1" smtClean="0">
                <a:latin typeface="Georgia" pitchFamily="18" charset="0"/>
              </a:rPr>
              <a:t>Потушняка</a:t>
            </a:r>
            <a:r>
              <a:rPr lang="ru-RU" sz="1600" dirty="0" smtClean="0">
                <a:latin typeface="Georgia" pitchFamily="18" charset="0"/>
              </a:rPr>
              <a:t>), </a:t>
            </a:r>
            <a:r>
              <a:rPr lang="ru-RU" sz="1600" dirty="0" err="1" smtClean="0">
                <a:latin typeface="Georgia" pitchFamily="18" charset="0"/>
              </a:rPr>
              <a:t>рій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«</a:t>
            </a:r>
            <a:r>
              <a:rPr lang="ru-RU" sz="1600" b="1" dirty="0" err="1" smtClean="0">
                <a:latin typeface="Georgia" pitchFamily="18" charset="0"/>
              </a:rPr>
              <a:t>Соколи</a:t>
            </a:r>
            <a:r>
              <a:rPr lang="ru-RU" sz="1600" b="1" dirty="0" smtClean="0">
                <a:latin typeface="Georgia" pitchFamily="18" charset="0"/>
              </a:rPr>
              <a:t>» </a:t>
            </a:r>
            <a:r>
              <a:rPr lang="ru-RU" sz="1600" dirty="0" smtClean="0">
                <a:latin typeface="Georgia" pitchFamily="18" charset="0"/>
              </a:rPr>
              <a:t>(</a:t>
            </a:r>
            <a:r>
              <a:rPr lang="ru-RU" sz="1600" dirty="0" err="1" smtClean="0">
                <a:latin typeface="Georgia" pitchFamily="18" charset="0"/>
              </a:rPr>
              <a:t>ліцей</a:t>
            </a:r>
            <a:r>
              <a:rPr lang="ru-RU" sz="1600" dirty="0" smtClean="0">
                <a:latin typeface="Georgia" pitchFamily="18" charset="0"/>
              </a:rPr>
              <a:t> «Платан») </a:t>
            </a:r>
            <a:r>
              <a:rPr lang="ru-RU" sz="1600" b="1" dirty="0" smtClean="0">
                <a:latin typeface="Georgia" pitchFamily="18" charset="0"/>
              </a:rPr>
              <a:t>брали участь </a:t>
            </a:r>
            <a:r>
              <a:rPr lang="ru-RU" sz="1600" b="1" dirty="0" err="1" smtClean="0">
                <a:latin typeface="Georgia" pitchFamily="18" charset="0"/>
              </a:rPr>
              <a:t>відразу</a:t>
            </a:r>
            <a:r>
              <a:rPr lang="ru-RU" sz="1600" b="1" dirty="0" smtClean="0">
                <a:latin typeface="Georgia" pitchFamily="18" charset="0"/>
              </a:rPr>
              <a:t> в </a:t>
            </a:r>
            <a:r>
              <a:rPr lang="ru-RU" sz="1600" b="1" dirty="0" err="1" smtClean="0">
                <a:latin typeface="Georgia" pitchFamily="18" charset="0"/>
              </a:rPr>
              <a:t>обласному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турі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3852"/>
            <a:ext cx="792961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Georgia" pitchFamily="18" charset="0"/>
              </a:rPr>
              <a:t>Рої </a:t>
            </a:r>
            <a:r>
              <a:rPr lang="uk-UA" sz="1600" b="1" dirty="0" smtClean="0">
                <a:latin typeface="Georgia" pitchFamily="18" charset="0"/>
              </a:rPr>
              <a:t>«Сучасні козаки» </a:t>
            </a:r>
            <a:r>
              <a:rPr lang="uk-UA" sz="1600" dirty="0" smtClean="0">
                <a:latin typeface="Georgia" pitchFamily="18" charset="0"/>
              </a:rPr>
              <a:t>(ліцей ім. Ілони </a:t>
            </a:r>
            <a:r>
              <a:rPr lang="uk-UA" sz="1600" dirty="0" err="1" smtClean="0">
                <a:latin typeface="Georgia" pitchFamily="18" charset="0"/>
              </a:rPr>
              <a:t>Зріні</a:t>
            </a:r>
            <a:r>
              <a:rPr lang="uk-UA" sz="1600" dirty="0" smtClean="0">
                <a:latin typeface="Georgia" pitchFamily="18" charset="0"/>
              </a:rPr>
              <a:t>), </a:t>
            </a:r>
            <a:r>
              <a:rPr lang="uk-UA" sz="1600" b="1" dirty="0" smtClean="0">
                <a:latin typeface="Georgia" pitchFamily="18" charset="0"/>
              </a:rPr>
              <a:t>«Стріла» </a:t>
            </a:r>
            <a:r>
              <a:rPr lang="uk-UA" sz="1600" dirty="0" smtClean="0">
                <a:latin typeface="Georgia" pitchFamily="18" charset="0"/>
              </a:rPr>
              <a:t>(ліцей ім. </a:t>
            </a:r>
            <a:r>
              <a:rPr lang="uk-UA" sz="1600" dirty="0" err="1" smtClean="0">
                <a:latin typeface="Georgia" pitchFamily="18" charset="0"/>
              </a:rPr>
              <a:t>Міккеша</a:t>
            </a:r>
            <a:r>
              <a:rPr lang="uk-UA" sz="1600" dirty="0" smtClean="0">
                <a:latin typeface="Georgia" pitchFamily="18" charset="0"/>
              </a:rPr>
              <a:t> </a:t>
            </a:r>
            <a:r>
              <a:rPr lang="uk-UA" sz="1600" dirty="0" err="1" smtClean="0">
                <a:latin typeface="Georgia" pitchFamily="18" charset="0"/>
              </a:rPr>
              <a:t>Келемена</a:t>
            </a:r>
            <a:r>
              <a:rPr lang="uk-UA" sz="1600" dirty="0" smtClean="0">
                <a:latin typeface="Georgia" pitchFamily="18" charset="0"/>
              </a:rPr>
              <a:t>), </a:t>
            </a:r>
            <a:r>
              <a:rPr lang="uk-UA" sz="1600" b="1" dirty="0" smtClean="0">
                <a:latin typeface="Georgia" pitchFamily="18" charset="0"/>
              </a:rPr>
              <a:t>«Беркут» </a:t>
            </a:r>
            <a:r>
              <a:rPr lang="uk-UA" sz="1600" dirty="0" smtClean="0">
                <a:latin typeface="Georgia" pitchFamily="18" charset="0"/>
              </a:rPr>
              <a:t>(ліцей ім. </a:t>
            </a:r>
            <a:r>
              <a:rPr lang="uk-UA" sz="1600" dirty="0" err="1" smtClean="0">
                <a:latin typeface="Georgia" pitchFamily="18" charset="0"/>
              </a:rPr>
              <a:t>Лайоша</a:t>
            </a:r>
            <a:r>
              <a:rPr lang="uk-UA" sz="1600" dirty="0" smtClean="0">
                <a:latin typeface="Georgia" pitchFamily="18" charset="0"/>
              </a:rPr>
              <a:t> </a:t>
            </a:r>
            <a:r>
              <a:rPr lang="uk-UA" sz="1600" dirty="0" err="1" smtClean="0">
                <a:latin typeface="Georgia" pitchFamily="18" charset="0"/>
              </a:rPr>
              <a:t>Кошута</a:t>
            </a:r>
            <a:r>
              <a:rPr lang="uk-UA" sz="1600" dirty="0" smtClean="0">
                <a:latin typeface="Georgia" pitchFamily="18" charset="0"/>
              </a:rPr>
              <a:t>), </a:t>
            </a:r>
            <a:r>
              <a:rPr lang="uk-UA" sz="1600" b="1" dirty="0" smtClean="0">
                <a:latin typeface="Georgia" pitchFamily="18" charset="0"/>
              </a:rPr>
              <a:t>«Козачата» </a:t>
            </a:r>
            <a:r>
              <a:rPr lang="uk-UA" sz="1600" dirty="0" smtClean="0">
                <a:latin typeface="Georgia" pitchFamily="18" charset="0"/>
              </a:rPr>
              <a:t>(</a:t>
            </a:r>
            <a:r>
              <a:rPr lang="uk-UA" sz="1600" dirty="0" err="1" smtClean="0">
                <a:latin typeface="Georgia" pitchFamily="18" charset="0"/>
              </a:rPr>
              <a:t>Гатянський</a:t>
            </a:r>
            <a:r>
              <a:rPr lang="uk-UA" sz="1600" dirty="0" smtClean="0">
                <a:latin typeface="Georgia" pitchFamily="18" charset="0"/>
              </a:rPr>
              <a:t> ліцей ім. Ковача </a:t>
            </a:r>
            <a:r>
              <a:rPr lang="uk-UA" sz="1600" dirty="0" err="1" smtClean="0">
                <a:latin typeface="Georgia" pitchFamily="18" charset="0"/>
              </a:rPr>
              <a:t>Вільмоша</a:t>
            </a:r>
            <a:r>
              <a:rPr lang="uk-UA" sz="1600" dirty="0" smtClean="0">
                <a:latin typeface="Georgia" pitchFamily="18" charset="0"/>
              </a:rPr>
              <a:t>), </a:t>
            </a:r>
            <a:r>
              <a:rPr lang="uk-UA" sz="1600" b="1" dirty="0" smtClean="0">
                <a:latin typeface="Georgia" pitchFamily="18" charset="0"/>
              </a:rPr>
              <a:t>«Серце в огні»</a:t>
            </a:r>
            <a:r>
              <a:rPr lang="uk-UA" sz="1600" dirty="0" smtClean="0">
                <a:latin typeface="Georgia" pitchFamily="18" charset="0"/>
              </a:rPr>
              <a:t> (ліцей ім. </a:t>
            </a:r>
            <a:r>
              <a:rPr lang="uk-UA" sz="1600" dirty="0" err="1" smtClean="0">
                <a:latin typeface="Georgia" pitchFamily="18" charset="0"/>
              </a:rPr>
              <a:t>Габора</a:t>
            </a:r>
            <a:r>
              <a:rPr lang="uk-UA" sz="1600" dirty="0" smtClean="0">
                <a:latin typeface="Georgia" pitchFamily="18" charset="0"/>
              </a:rPr>
              <a:t> </a:t>
            </a:r>
            <a:r>
              <a:rPr lang="uk-UA" sz="1600" dirty="0" err="1" smtClean="0">
                <a:latin typeface="Georgia" pitchFamily="18" charset="0"/>
              </a:rPr>
              <a:t>Бетлена</a:t>
            </a:r>
            <a:r>
              <a:rPr lang="uk-UA" sz="1600" dirty="0" smtClean="0">
                <a:latin typeface="Georgia" pitchFamily="18" charset="0"/>
              </a:rPr>
              <a:t>), </a:t>
            </a:r>
            <a:r>
              <a:rPr lang="uk-UA" sz="1600" b="1" dirty="0" smtClean="0">
                <a:latin typeface="Georgia" pitchFamily="18" charset="0"/>
              </a:rPr>
              <a:t>«Соколята» </a:t>
            </a:r>
            <a:r>
              <a:rPr lang="uk-UA" sz="1600" dirty="0" smtClean="0">
                <a:latin typeface="Georgia" pitchFamily="18" charset="0"/>
              </a:rPr>
              <a:t>(</a:t>
            </a:r>
            <a:r>
              <a:rPr lang="uk-UA" sz="1600" dirty="0" err="1" smtClean="0">
                <a:latin typeface="Georgia" pitchFamily="18" charset="0"/>
              </a:rPr>
              <a:t>Мужіївський</a:t>
            </a:r>
            <a:r>
              <a:rPr lang="uk-UA" sz="1600" dirty="0" smtClean="0">
                <a:latin typeface="Georgia" pitchFamily="18" charset="0"/>
              </a:rPr>
              <a:t> ліцей ім. </a:t>
            </a:r>
            <a:r>
              <a:rPr lang="uk-UA" sz="1600" dirty="0" err="1" smtClean="0">
                <a:latin typeface="Georgia" pitchFamily="18" charset="0"/>
              </a:rPr>
              <a:t>Яноша</a:t>
            </a:r>
            <a:r>
              <a:rPr lang="uk-UA" sz="1600" dirty="0" smtClean="0">
                <a:latin typeface="Georgia" pitchFamily="18" charset="0"/>
              </a:rPr>
              <a:t> </a:t>
            </a:r>
            <a:r>
              <a:rPr lang="uk-UA" sz="1600" dirty="0" err="1" smtClean="0">
                <a:latin typeface="Georgia" pitchFamily="18" charset="0"/>
              </a:rPr>
              <a:t>Гуняди</a:t>
            </a:r>
            <a:r>
              <a:rPr lang="uk-UA" sz="1600" dirty="0" smtClean="0">
                <a:latin typeface="Georgia" pitchFamily="18" charset="0"/>
              </a:rPr>
              <a:t>), </a:t>
            </a:r>
            <a:r>
              <a:rPr lang="uk-UA" sz="1600" b="1" dirty="0" smtClean="0">
                <a:latin typeface="Georgia" pitchFamily="18" charset="0"/>
              </a:rPr>
              <a:t>«Січовики» </a:t>
            </a:r>
            <a:r>
              <a:rPr lang="uk-UA" sz="1600" dirty="0" smtClean="0">
                <a:latin typeface="Georgia" pitchFamily="18" charset="0"/>
              </a:rPr>
              <a:t>(ліцей ім. Есе </a:t>
            </a:r>
            <a:r>
              <a:rPr lang="uk-UA" sz="1600" dirty="0" err="1" smtClean="0">
                <a:latin typeface="Georgia" pitchFamily="18" charset="0"/>
              </a:rPr>
              <a:t>Томаша</a:t>
            </a:r>
            <a:r>
              <a:rPr lang="uk-UA" sz="1600" dirty="0" smtClean="0">
                <a:latin typeface="Georgia" pitchFamily="18" charset="0"/>
              </a:rPr>
              <a:t>), </a:t>
            </a:r>
            <a:r>
              <a:rPr lang="uk-UA" sz="1600" b="1" dirty="0" smtClean="0">
                <a:latin typeface="Georgia" pitchFamily="18" charset="0"/>
              </a:rPr>
              <a:t>«Отамани» </a:t>
            </a:r>
            <a:r>
              <a:rPr lang="uk-UA" sz="1600" dirty="0" smtClean="0">
                <a:latin typeface="Georgia" pitchFamily="18" charset="0"/>
              </a:rPr>
              <a:t>(</a:t>
            </a:r>
            <a:r>
              <a:rPr lang="uk-UA" sz="1600" dirty="0" err="1" smtClean="0">
                <a:latin typeface="Georgia" pitchFamily="18" charset="0"/>
              </a:rPr>
              <a:t>Яношівський</a:t>
            </a:r>
            <a:r>
              <a:rPr lang="uk-UA" sz="1600" dirty="0" smtClean="0">
                <a:latin typeface="Georgia" pitchFamily="18" charset="0"/>
              </a:rPr>
              <a:t> ліцей), </a:t>
            </a:r>
            <a:r>
              <a:rPr lang="uk-UA" sz="1600" b="1" dirty="0" smtClean="0">
                <a:latin typeface="Georgia" pitchFamily="18" charset="0"/>
              </a:rPr>
              <a:t>«Сокіл» </a:t>
            </a:r>
            <a:r>
              <a:rPr lang="uk-UA" sz="1600" dirty="0" smtClean="0">
                <a:latin typeface="Georgia" pitchFamily="18" charset="0"/>
              </a:rPr>
              <a:t>(</a:t>
            </a:r>
            <a:r>
              <a:rPr lang="uk-UA" sz="1600" dirty="0" err="1" smtClean="0">
                <a:latin typeface="Georgia" pitchFamily="18" charset="0"/>
              </a:rPr>
              <a:t>Чомський</a:t>
            </a:r>
            <a:r>
              <a:rPr lang="uk-UA" sz="1600" dirty="0" smtClean="0">
                <a:latin typeface="Georgia" pitchFamily="18" charset="0"/>
              </a:rPr>
              <a:t> ліцей)</a:t>
            </a:r>
            <a:r>
              <a:rPr lang="uk-UA" sz="1600" b="1" dirty="0" smtClean="0">
                <a:latin typeface="Georgia" pitchFamily="18" charset="0"/>
              </a:rPr>
              <a:t> змагалися у міському турі гри «Сокіл» («Джура»).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7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err="1" smtClean="0">
                <a:latin typeface="Georgia" pitchFamily="18" charset="0"/>
              </a:rPr>
              <a:t>Інформація</a:t>
            </a:r>
            <a:r>
              <a:rPr lang="ru-RU" b="1" i="1" dirty="0" smtClean="0">
                <a:latin typeface="Georgia" pitchFamily="18" charset="0"/>
              </a:rPr>
              <a:t> про стан </a:t>
            </a:r>
            <a:r>
              <a:rPr lang="ru-RU" b="1" i="1" dirty="0" err="1" smtClean="0">
                <a:latin typeface="Georgia" pitchFamily="18" charset="0"/>
              </a:rPr>
              <a:t>вакцинації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серед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працівників</a:t>
            </a:r>
            <a:endParaRPr lang="uk-UA" b="1" i="1" dirty="0" smtClean="0">
              <a:latin typeface="Georg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798189630"/>
              </p:ext>
            </p:extLst>
          </p:nvPr>
        </p:nvGraphicFramePr>
        <p:xfrm>
          <a:off x="285720" y="857232"/>
          <a:ext cx="857256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Всеукраїнська дитячо-юнацька </a:t>
            </a:r>
            <a:endParaRPr lang="en-US" b="1" i="1" dirty="0" smtClean="0">
              <a:latin typeface="Georgia" pitchFamily="18" charset="0"/>
            </a:endParaRPr>
          </a:p>
          <a:p>
            <a:pPr lvl="0" algn="ctr"/>
            <a:r>
              <a:rPr lang="uk-UA" b="1" i="1" dirty="0" smtClean="0">
                <a:latin typeface="Georgia" pitchFamily="18" charset="0"/>
              </a:rPr>
              <a:t>військово-патріотична гра «Сокіл» («Джура»)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1719852"/>
            <a:ext cx="792961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</a:rPr>
              <a:t>місце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smtClean="0"/>
              <a:t>—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рій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«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</a:rPr>
              <a:t>Карпатські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</a:rPr>
              <a:t>саламандри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»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(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ліцей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Т.Шевченка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);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b="1" dirty="0" smtClean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</a:rPr>
              <a:t>місце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(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але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рівні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бали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місцем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) —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рій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«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</a:rPr>
              <a:t>Соколи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»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(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ліцей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«Платан»)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b="1" dirty="0" smtClean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</a:rPr>
              <a:t>місце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—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рій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«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</a:rPr>
              <a:t>Прикордонник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</a:rPr>
              <a:t>» 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(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ліцей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ім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. Ф.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Потушняка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Серед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</a:rPr>
              <a:t>роїв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які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були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представлені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області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наші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команди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зайняли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такі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</a:rPr>
              <a:t>місця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82735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  <a:cs typeface="Times New Roman" pitchFamily="18" charset="0"/>
              </a:rPr>
              <a:t>Разом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обласними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змаганнями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відбувалися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міські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 </a:t>
            </a:r>
            <a:endParaRPr lang="en-US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Тож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маємо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: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05868"/>
            <a:ext cx="792961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місце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«Беркут»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ліцей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Лайоша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Кошута)</a:t>
            </a:r>
            <a:b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місце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Стріла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ліцей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Міккеша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Келемена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)</a:t>
            </a:r>
            <a:b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місце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Козачата</a:t>
            </a:r>
            <a:r>
              <a:rPr lang="ru-RU" b="1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Гатянський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ліцей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. Ковача </a:t>
            </a:r>
            <a:r>
              <a:rPr lang="ru-RU" dirty="0" err="1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Вільмоша</a:t>
            </a:r>
            <a:r>
              <a:rPr lang="ru-RU" dirty="0" smtClean="0">
                <a:solidFill>
                  <a:srgbClr val="1D2129"/>
                </a:solidFill>
                <a:latin typeface="Georgia" pitchFamily="18" charset="0"/>
                <a:cs typeface="Times New Roman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5" grpId="0"/>
      <p:bldP spid="6" grpId="0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Основні завдання на 2021/2022 </a:t>
            </a:r>
            <a:r>
              <a:rPr lang="uk-UA" b="1" i="1" dirty="0" err="1" smtClean="0">
                <a:latin typeface="Georgia" pitchFamily="18" charset="0"/>
              </a:rPr>
              <a:t>н.р</a:t>
            </a:r>
            <a:r>
              <a:rPr lang="uk-UA" b="1" i="1" dirty="0" smtClean="0">
                <a:latin typeface="Georgia" pitchFamily="18" charset="0"/>
              </a:rPr>
              <a:t>.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287524" y="764704"/>
            <a:ext cx="8568952" cy="569078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Створення безпечних умов для навчання та праці протягом навчального року, зокрема сприяння вакцинації працівників закладів освіти.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Затвердження мережі закладів освіти та проведення тарифікації відповідно до наявних коштів.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закладів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потреб </a:t>
            </a: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Забезпечення безперебійного курсування шкільних  автобусів за визначеними маршрутами.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Підготовка учнівського та педагогічного колективів  до роботи в умовах дистанційного навчання.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Підвищення якості освіти: випускати креативну, з активною життєвою позицією молодь; знайти баланс між традиційним навчанням та сучасними методиками.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Впровадження НУШ у 4-му класі, підготовка до введення нових стандартів у базовій школі.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Приведення у відповідність до вимог установчих документів.</a:t>
            </a:r>
            <a:endParaRPr lang="uk-UA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3071811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Georgia" pitchFamily="18" charset="0"/>
              </a:rPr>
              <a:t>Дякую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b="1" i="1" dirty="0" smtClean="0">
                <a:latin typeface="Georgia" pitchFamily="18" charset="0"/>
              </a:rPr>
              <a:t>за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b="1" i="1" dirty="0" smtClean="0">
                <a:latin typeface="Georgia" pitchFamily="18" charset="0"/>
              </a:rPr>
              <a:t>увагу!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3" name="Picture 2" descr="D:\30.08.2021\logo_d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Інформація про стан вакцинації серед працівників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716585030"/>
              </p:ext>
            </p:extLst>
          </p:nvPr>
        </p:nvGraphicFramePr>
        <p:xfrm>
          <a:off x="285720" y="857232"/>
          <a:ext cx="857256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285729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Georgia" pitchFamily="18" charset="0"/>
                <a:cs typeface="Times New Roman" pitchFamily="18" charset="0"/>
              </a:rPr>
              <a:t>Вакцинація працівників</a:t>
            </a:r>
            <a:endParaRPr lang="en-US" b="1" i="1" dirty="0" smtClean="0">
              <a:latin typeface="Georgia" panose="02040502050405020303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latin typeface="Georgia" pitchFamily="18" charset="0"/>
                <a:cs typeface="Times New Roman" pitchFamily="18" charset="0"/>
              </a:rPr>
              <a:t>в </a:t>
            </a:r>
            <a:r>
              <a:rPr lang="uk-UA" b="1" i="1" dirty="0">
                <a:latin typeface="Georgia" pitchFamily="18" charset="0"/>
                <a:cs typeface="Times New Roman" pitchFamily="18" charset="0"/>
              </a:rPr>
              <a:t>закладах освіти Берегівської </a:t>
            </a:r>
            <a:r>
              <a:rPr lang="uk-UA" b="1" i="1" dirty="0" smtClean="0">
                <a:latin typeface="Georgia" pitchFamily="18" charset="0"/>
                <a:cs typeface="Times New Roman" pitchFamily="18" charset="0"/>
              </a:rPr>
              <a:t>ТГ</a:t>
            </a:r>
            <a:endParaRPr lang="ru-RU" b="1" i="1" dirty="0"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550762683"/>
              </p:ext>
            </p:extLst>
          </p:nvPr>
        </p:nvGraphicFramePr>
        <p:xfrm>
          <a:off x="2143108" y="1107265"/>
          <a:ext cx="485778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latin typeface="Georgia" pitchFamily="18" charset="0"/>
              </a:rPr>
              <a:t>Закон «Про </a:t>
            </a:r>
            <a:r>
              <a:rPr lang="ru-RU" b="1" i="1" dirty="0" err="1" smtClean="0">
                <a:latin typeface="Georgia" pitchFamily="18" charset="0"/>
              </a:rPr>
              <a:t>загальну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середню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освіту</a:t>
            </a:r>
            <a:r>
              <a:rPr lang="ru-RU" b="1" i="1" dirty="0" smtClean="0">
                <a:latin typeface="Georgia" pitchFamily="18" charset="0"/>
              </a:rPr>
              <a:t>»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773652"/>
            <a:ext cx="385765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Прийнятий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2020 року.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  <p:pic>
        <p:nvPicPr>
          <p:cNvPr id="6" name="Picture 2" descr="Уряд найближчими тижнями подасть у ВРУ закон «Про повну загальну середню  освіту» - 18 Лютого 2019 - Луганська обласна організація Профспілки  працівників освіти і науки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3014"/>
            <a:ext cx="4608512" cy="5161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1520" y="2021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Управління Державної служби якості освіти </a:t>
            </a:r>
          </a:p>
          <a:p>
            <a:pPr lvl="0" algn="ctr"/>
            <a:r>
              <a:rPr lang="uk-UA" b="1" i="1" dirty="0" smtClean="0">
                <a:latin typeface="Georgia" pitchFamily="18" charset="0"/>
              </a:rPr>
              <a:t>у Закарпатській області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6742" y="857232"/>
            <a:ext cx="809051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30.08.2021\logo_d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721062" y="1837298"/>
            <a:ext cx="1714544" cy="1714502"/>
            <a:chOff x="3643306" y="2500306"/>
            <a:chExt cx="1857388" cy="1857388"/>
          </a:xfrm>
        </p:grpSpPr>
        <p:sp>
          <p:nvSpPr>
            <p:cNvPr id="6" name="Блок-схема: процесс 5"/>
            <p:cNvSpPr/>
            <p:nvPr/>
          </p:nvSpPr>
          <p:spPr>
            <a:xfrm>
              <a:off x="3643306" y="2500306"/>
              <a:ext cx="1857388" cy="1857388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57620" y="2657055"/>
              <a:ext cx="1428760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Начальник</a:t>
              </a:r>
              <a:endPara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3306" y="3351609"/>
              <a:ext cx="1857388" cy="850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5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Бабяк</a:t>
              </a:r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  </a:t>
              </a:r>
            </a:p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Едіта </a:t>
              </a:r>
              <a:r>
                <a:rPr lang="uk-UA" sz="15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Золтанівна</a:t>
              </a:r>
              <a:endPara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421751" y="1837297"/>
            <a:ext cx="1864894" cy="1714502"/>
            <a:chOff x="3544414" y="2500306"/>
            <a:chExt cx="2038110" cy="1857388"/>
          </a:xfrm>
        </p:grpSpPr>
        <p:sp>
          <p:nvSpPr>
            <p:cNvPr id="12" name="Блок-схема: узел 11"/>
            <p:cNvSpPr/>
            <p:nvPr/>
          </p:nvSpPr>
          <p:spPr>
            <a:xfrm>
              <a:off x="3643306" y="2500306"/>
              <a:ext cx="1857388" cy="1857388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43306" y="2542881"/>
              <a:ext cx="1857387" cy="800224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Заступник </a:t>
              </a:r>
            </a:p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з питань культури</a:t>
              </a:r>
              <a:endPara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4414" y="3361929"/>
              <a:ext cx="2038110" cy="850237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Радик </a:t>
              </a:r>
            </a:p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Оксана Володимирівна</a:t>
              </a:r>
              <a:endPara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937425" y="1837298"/>
            <a:ext cx="1699531" cy="1714502"/>
            <a:chOff x="3643306" y="2500306"/>
            <a:chExt cx="1857388" cy="1857388"/>
          </a:xfrm>
        </p:grpSpPr>
        <p:sp>
          <p:nvSpPr>
            <p:cNvPr id="16" name="Блок-схема: узел 11"/>
            <p:cNvSpPr/>
            <p:nvPr/>
          </p:nvSpPr>
          <p:spPr>
            <a:xfrm>
              <a:off x="3643306" y="2500306"/>
              <a:ext cx="1857388" cy="1857388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3306" y="2578766"/>
              <a:ext cx="1857387" cy="850232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Заступник </a:t>
              </a:r>
            </a:p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з питань освіти</a:t>
              </a:r>
              <a:endPara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43306" y="3352677"/>
              <a:ext cx="1857388" cy="850237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5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Семйон</a:t>
              </a:r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 </a:t>
              </a:r>
            </a:p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Сергій Євгенович</a:t>
              </a:r>
              <a:endPara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86644" y="1837292"/>
            <a:ext cx="1785950" cy="1714499"/>
            <a:chOff x="3643306" y="2500306"/>
            <a:chExt cx="1857388" cy="1857388"/>
          </a:xfrm>
        </p:grpSpPr>
        <p:sp>
          <p:nvSpPr>
            <p:cNvPr id="24" name="Блок-схема: узел 11"/>
            <p:cNvSpPr/>
            <p:nvPr/>
          </p:nvSpPr>
          <p:spPr>
            <a:xfrm>
              <a:off x="3643306" y="2500306"/>
              <a:ext cx="1857388" cy="1857388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43306" y="2577697"/>
              <a:ext cx="1857387" cy="500138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Головний спеціаліст</a:t>
              </a:r>
              <a:endPara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3306" y="3343945"/>
              <a:ext cx="1857388" cy="850239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5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Матей</a:t>
              </a:r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 </a:t>
              </a:r>
            </a:p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Ольга Михайлівна</a:t>
              </a:r>
              <a:endPara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374" y="1837301"/>
            <a:ext cx="1785982" cy="1714501"/>
            <a:chOff x="3643306" y="2500306"/>
            <a:chExt cx="1857388" cy="1857388"/>
          </a:xfrm>
        </p:grpSpPr>
        <p:sp>
          <p:nvSpPr>
            <p:cNvPr id="28" name="Блок-схема: узел 11"/>
            <p:cNvSpPr/>
            <p:nvPr/>
          </p:nvSpPr>
          <p:spPr>
            <a:xfrm>
              <a:off x="3643306" y="2500306"/>
              <a:ext cx="1857388" cy="1857388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43306" y="2577690"/>
              <a:ext cx="1857387" cy="500138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Головний спеціаліст</a:t>
              </a:r>
              <a:endPara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3306" y="3352677"/>
              <a:ext cx="1857388" cy="850238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5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Іваньо</a:t>
              </a:r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 Вікторія Степанівна</a:t>
              </a:r>
              <a:endPara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0" y="2109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i="1" dirty="0" smtClean="0">
                <a:latin typeface="Georgia" pitchFamily="18" charset="0"/>
              </a:rPr>
              <a:t>Структура управління освіти та культури </a:t>
            </a:r>
          </a:p>
          <a:p>
            <a:pPr lvl="0" algn="ctr"/>
            <a:r>
              <a:rPr lang="uk-UA" b="1" i="1" dirty="0" smtClean="0">
                <a:latin typeface="Georgia" pitchFamily="18" charset="0"/>
              </a:rPr>
              <a:t>Берегівської міської ради</a:t>
            </a:r>
          </a:p>
        </p:txBody>
      </p:sp>
      <p:pic>
        <p:nvPicPr>
          <p:cNvPr id="32" name="Picture 2" descr="D:\30.08.2021\logo_d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76" y="71414"/>
            <a:ext cx="734956" cy="734956"/>
          </a:xfrm>
          <a:prstGeom prst="rect">
            <a:avLst/>
          </a:prstGeom>
          <a:noFill/>
        </p:spPr>
      </p:pic>
      <p:grpSp>
        <p:nvGrpSpPr>
          <p:cNvPr id="31" name="Группа 22"/>
          <p:cNvGrpSpPr/>
          <p:nvPr/>
        </p:nvGrpSpPr>
        <p:grpSpPr>
          <a:xfrm>
            <a:off x="3808978" y="4071955"/>
            <a:ext cx="1785950" cy="1714499"/>
            <a:chOff x="3643306" y="2500306"/>
            <a:chExt cx="1857388" cy="1857388"/>
          </a:xfrm>
        </p:grpSpPr>
        <p:sp>
          <p:nvSpPr>
            <p:cNvPr id="33" name="Блок-схема: узел 11"/>
            <p:cNvSpPr/>
            <p:nvPr/>
          </p:nvSpPr>
          <p:spPr>
            <a:xfrm>
              <a:off x="3643306" y="2500306"/>
              <a:ext cx="1857388" cy="1857388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43306" y="2577697"/>
              <a:ext cx="1857387" cy="566826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Спеціаліст </a:t>
              </a:r>
              <a:r>
                <a:rPr lang="uk-UA" sz="1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із дошкільної освіти </a:t>
              </a:r>
              <a:endPara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43306" y="3343945"/>
              <a:ext cx="1857388" cy="850239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Арефій </a:t>
              </a:r>
            </a:p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Тамара</a:t>
              </a:r>
            </a:p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Віталіївна</a:t>
              </a:r>
              <a:endPara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36" name="Группа 22"/>
          <p:cNvGrpSpPr/>
          <p:nvPr/>
        </p:nvGrpSpPr>
        <p:grpSpPr>
          <a:xfrm>
            <a:off x="5715008" y="4071955"/>
            <a:ext cx="1785950" cy="1714499"/>
            <a:chOff x="3643306" y="2500306"/>
            <a:chExt cx="1857388" cy="1857388"/>
          </a:xfrm>
        </p:grpSpPr>
        <p:sp>
          <p:nvSpPr>
            <p:cNvPr id="37" name="Блок-схема: узел 11"/>
            <p:cNvSpPr/>
            <p:nvPr/>
          </p:nvSpPr>
          <p:spPr>
            <a:xfrm>
              <a:off x="3643306" y="2500306"/>
              <a:ext cx="1857388" cy="1857388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43306" y="2577697"/>
              <a:ext cx="1857387" cy="566826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Спеціаліст </a:t>
              </a:r>
              <a:r>
                <a:rPr lang="uk-UA" sz="1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із кадрової роботи</a:t>
              </a:r>
              <a:endPara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43306" y="3343945"/>
              <a:ext cx="1857388" cy="850239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Ратушняк</a:t>
              </a:r>
            </a:p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Людмила</a:t>
              </a:r>
            </a:p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Сергіївна</a:t>
              </a:r>
              <a:endPara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40" name="Группа 22"/>
          <p:cNvGrpSpPr/>
          <p:nvPr/>
        </p:nvGrpSpPr>
        <p:grpSpPr>
          <a:xfrm>
            <a:off x="1643042" y="4071942"/>
            <a:ext cx="2071702" cy="1714499"/>
            <a:chOff x="3643306" y="2500306"/>
            <a:chExt cx="1857388" cy="1857388"/>
          </a:xfrm>
        </p:grpSpPr>
        <p:sp>
          <p:nvSpPr>
            <p:cNvPr id="41" name="Блок-схема: узел 11"/>
            <p:cNvSpPr/>
            <p:nvPr/>
          </p:nvSpPr>
          <p:spPr>
            <a:xfrm>
              <a:off x="3643306" y="2500306"/>
              <a:ext cx="1857388" cy="1857388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43306" y="2577697"/>
              <a:ext cx="1857387" cy="800225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Відповідальна за роботу бібліотечної системи</a:t>
              </a:r>
              <a:endParaRPr lang="uk-UA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43306" y="3504418"/>
              <a:ext cx="1857388" cy="600169"/>
            </a:xfrm>
            <a:prstGeom prst="flowChart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Тор Денді</a:t>
              </a:r>
            </a:p>
            <a:p>
              <a:pPr algn="ctr"/>
              <a:r>
                <a:rPr lang="uk-UA" sz="15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Йосипівна</a:t>
              </a:r>
              <a:endPara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428728" y="135729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Georgia" pitchFamily="18" charset="0"/>
              </a:rPr>
              <a:t>Освіта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86512" y="135729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Georgia" pitchFamily="18" charset="0"/>
              </a:rPr>
              <a:t>Культура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4985</TotalTime>
  <Words>2022</Words>
  <Application>Microsoft Office PowerPoint</Application>
  <PresentationFormat>Экран (4:3)</PresentationFormat>
  <Paragraphs>503</Paragraphs>
  <Slides>42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1144</cp:revision>
  <dcterms:created xsi:type="dcterms:W3CDTF">2021-07-15T06:43:00Z</dcterms:created>
  <dcterms:modified xsi:type="dcterms:W3CDTF">2021-09-01T10:10:15Z</dcterms:modified>
</cp:coreProperties>
</file>